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7" r:id="rId2"/>
    <p:sldId id="329" r:id="rId3"/>
    <p:sldId id="364" r:id="rId4"/>
    <p:sldId id="362" r:id="rId5"/>
    <p:sldId id="356" r:id="rId6"/>
    <p:sldId id="358" r:id="rId7"/>
    <p:sldId id="333" r:id="rId8"/>
    <p:sldId id="325" r:id="rId9"/>
    <p:sldId id="347" r:id="rId10"/>
    <p:sldId id="271" r:id="rId11"/>
    <p:sldId id="348" r:id="rId12"/>
    <p:sldId id="371" r:id="rId13"/>
    <p:sldId id="374" r:id="rId14"/>
    <p:sldId id="372" r:id="rId15"/>
    <p:sldId id="368" r:id="rId16"/>
    <p:sldId id="367" r:id="rId17"/>
    <p:sldId id="316" r:id="rId18"/>
    <p:sldId id="375" r:id="rId19"/>
    <p:sldId id="318" r:id="rId20"/>
    <p:sldId id="319" r:id="rId21"/>
    <p:sldId id="327" r:id="rId22"/>
    <p:sldId id="305" r:id="rId23"/>
    <p:sldId id="321" r:id="rId24"/>
    <p:sldId id="384" r:id="rId25"/>
    <p:sldId id="323" r:id="rId26"/>
    <p:sldId id="277" r:id="rId27"/>
    <p:sldId id="382" r:id="rId28"/>
    <p:sldId id="279" r:id="rId29"/>
    <p:sldId id="285" r:id="rId30"/>
    <p:sldId id="289" r:id="rId31"/>
    <p:sldId id="291" r:id="rId32"/>
    <p:sldId id="275" r:id="rId33"/>
    <p:sldId id="293" r:id="rId34"/>
    <p:sldId id="295" r:id="rId35"/>
    <p:sldId id="349" r:id="rId36"/>
    <p:sldId id="297" r:id="rId37"/>
    <p:sldId id="299" r:id="rId38"/>
    <p:sldId id="301" r:id="rId39"/>
    <p:sldId id="353" r:id="rId40"/>
    <p:sldId id="354" r:id="rId41"/>
    <p:sldId id="307" r:id="rId42"/>
    <p:sldId id="309" r:id="rId43"/>
    <p:sldId id="311" r:id="rId44"/>
    <p:sldId id="337" r:id="rId45"/>
    <p:sldId id="338" r:id="rId46"/>
    <p:sldId id="339" r:id="rId47"/>
    <p:sldId id="314" r:id="rId48"/>
    <p:sldId id="365" r:id="rId49"/>
    <p:sldId id="380" r:id="rId50"/>
    <p:sldId id="350" r:id="rId51"/>
    <p:sldId id="379" r:id="rId52"/>
    <p:sldId id="341" r:id="rId53"/>
    <p:sldId id="342" r:id="rId54"/>
    <p:sldId id="343" r:id="rId55"/>
    <p:sldId id="383" r:id="rId56"/>
    <p:sldId id="344" r:id="rId57"/>
    <p:sldId id="345" r:id="rId58"/>
    <p:sldId id="346" r:id="rId59"/>
    <p:sldId id="377" r:id="rId60"/>
    <p:sldId id="351" r:id="rId61"/>
    <p:sldId id="352" r:id="rId6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WXGegRnB/5uGmsaFNtTCTg" hashData="P6TBcI1W32SojOdzMD/FgwXKhIE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7315B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40" autoAdjust="0"/>
    <p:restoredTop sz="94711" autoAdjust="0"/>
  </p:normalViewPr>
  <p:slideViewPr>
    <p:cSldViewPr>
      <p:cViewPr varScale="1">
        <p:scale>
          <a:sx n="122" d="100"/>
          <a:sy n="122" d="100"/>
        </p:scale>
        <p:origin x="-19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92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F3CD9D-C1D9-4D07-A5E1-9384A7A3C5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FEDFE-CEED-4D69-9CEF-498BF7AF1F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F060C-0320-4572-A79C-3C4DEC2E1E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D153F-E9D3-4900-BA37-CE51B17D89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85DAB-7885-4750-84B2-612927E523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837E1-8C4A-4A78-9663-706D47DEB7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09C64-23B5-4405-A42A-D2D6867859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AB3BD-EE62-4C43-BBDE-00FFEBDCF6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D5611-1543-44E2-91FA-B00EF2F536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C139D-3F43-4EE6-B673-8306F28D20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03396-D915-4B03-B2FE-AF9D7C5C67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CF337627-A7F4-4723-AE70-4FF890A4B3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922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1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82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820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82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5400" smtClean="0">
                <a:solidFill>
                  <a:schemeClr val="hlink"/>
                </a:solidFill>
              </a:rPr>
              <a:t>SCLEROSI MULTIPLA</a:t>
            </a:r>
            <a:br>
              <a:rPr lang="it-IT" sz="5400" smtClean="0">
                <a:solidFill>
                  <a:schemeClr val="hlink"/>
                </a:solidFill>
              </a:rPr>
            </a:br>
            <a:r>
              <a:rPr lang="it-IT" sz="5400" smtClean="0">
                <a:solidFill>
                  <a:schemeClr val="hlink"/>
                </a:solidFill>
              </a:rPr>
              <a:t>E</a:t>
            </a:r>
            <a:br>
              <a:rPr lang="it-IT" sz="5400" smtClean="0">
                <a:solidFill>
                  <a:schemeClr val="hlink"/>
                </a:solidFill>
              </a:rPr>
            </a:br>
            <a:r>
              <a:rPr lang="it-IT" sz="5400" smtClean="0">
                <a:solidFill>
                  <a:schemeClr val="hlink"/>
                </a:solidFill>
              </a:rPr>
              <a:t>MALATTIE DEMIELINIZZANTI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81000" y="1489075"/>
            <a:ext cx="59436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it-IT" sz="2000">
                <a:latin typeface="Arial" charset="0"/>
              </a:rPr>
              <a:t>Coinvolgimento genetico nell’ambito della malattia</a:t>
            </a:r>
          </a:p>
          <a:p>
            <a:pPr marL="457200" indent="-457200"/>
            <a:endParaRPr lang="it-IT" sz="2000">
              <a:solidFill>
                <a:srgbClr val="FFFF00"/>
              </a:solidFill>
              <a:latin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it-IT" sz="1600">
                <a:solidFill>
                  <a:srgbClr val="FFFF00"/>
                </a:solidFill>
                <a:latin typeface="Arial" charset="0"/>
              </a:rPr>
              <a:t>Singolo gene</a:t>
            </a:r>
          </a:p>
          <a:p>
            <a:pPr marL="457200" indent="-457200">
              <a:buFontTx/>
              <a:buAutoNum type="arabicPeriod"/>
            </a:pPr>
            <a:r>
              <a:rPr lang="it-IT" sz="1600">
                <a:solidFill>
                  <a:srgbClr val="FFFF00"/>
                </a:solidFill>
                <a:latin typeface="Arial" charset="0"/>
              </a:rPr>
              <a:t>Cromosoma</a:t>
            </a:r>
          </a:p>
          <a:p>
            <a:pPr marL="457200" indent="-457200">
              <a:buFontTx/>
              <a:buAutoNum type="arabicPeriod"/>
            </a:pPr>
            <a:r>
              <a:rPr lang="it-IT" sz="1600">
                <a:solidFill>
                  <a:srgbClr val="FFFF00"/>
                </a:solidFill>
                <a:latin typeface="Arial" charset="0"/>
              </a:rPr>
              <a:t>Modello multifattoriale con “elevata” ereditarietà</a:t>
            </a:r>
          </a:p>
          <a:p>
            <a:pPr marL="457200" indent="-457200">
              <a:buFontTx/>
              <a:buAutoNum type="arabicPeriod"/>
            </a:pPr>
            <a:r>
              <a:rPr lang="it-IT" sz="1600">
                <a:solidFill>
                  <a:srgbClr val="FFFF00"/>
                </a:solidFill>
                <a:latin typeface="Arial" charset="0"/>
              </a:rPr>
              <a:t>Modello multifattoriale con “bassa” ereditarietà</a:t>
            </a:r>
          </a:p>
          <a:p>
            <a:pPr marL="457200" indent="-457200">
              <a:buFontTx/>
              <a:buAutoNum type="arabicPeriod"/>
            </a:pPr>
            <a:r>
              <a:rPr lang="it-IT" sz="1600">
                <a:solidFill>
                  <a:srgbClr val="FFFF00"/>
                </a:solidFill>
                <a:latin typeface="Arial" charset="0"/>
              </a:rPr>
              <a:t>Cause infettive</a:t>
            </a:r>
          </a:p>
          <a:p>
            <a:pPr marL="457200" indent="-457200">
              <a:buFontTx/>
              <a:buAutoNum type="arabicPeriod"/>
            </a:pPr>
            <a:r>
              <a:rPr lang="it-IT" sz="1600">
                <a:solidFill>
                  <a:srgbClr val="FFFF00"/>
                </a:solidFill>
                <a:latin typeface="Arial" charset="0"/>
              </a:rPr>
              <a:t>Cause ambientali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4572000" y="3276600"/>
            <a:ext cx="4191000" cy="1643063"/>
            <a:chOff x="2880" y="2064"/>
            <a:chExt cx="2640" cy="1035"/>
          </a:xfrm>
        </p:grpSpPr>
        <p:sp>
          <p:nvSpPr>
            <p:cNvPr id="17414" name="Text Box 4"/>
            <p:cNvSpPr txBox="1">
              <a:spLocks noChangeArrowheads="1"/>
            </p:cNvSpPr>
            <p:nvPr/>
          </p:nvSpPr>
          <p:spPr bwMode="auto">
            <a:xfrm>
              <a:off x="3888" y="2064"/>
              <a:ext cx="768" cy="278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it-IT" sz="1400">
                  <a:solidFill>
                    <a:srgbClr val="FFFF00"/>
                  </a:solidFill>
                  <a:latin typeface="Arial" charset="0"/>
                </a:rPr>
                <a:t>Dinamica di popolazione</a:t>
              </a:r>
            </a:p>
          </p:txBody>
        </p:sp>
        <p:sp>
          <p:nvSpPr>
            <p:cNvPr id="17415" name="Text Box 5"/>
            <p:cNvSpPr txBox="1">
              <a:spLocks noChangeArrowheads="1"/>
            </p:cNvSpPr>
            <p:nvPr/>
          </p:nvSpPr>
          <p:spPr bwMode="auto">
            <a:xfrm>
              <a:off x="2880" y="2496"/>
              <a:ext cx="720" cy="171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it-IT" sz="1400">
                  <a:solidFill>
                    <a:srgbClr val="FFFF00"/>
                  </a:solidFill>
                  <a:latin typeface="Arial" charset="0"/>
                </a:rPr>
                <a:t>Mutazione</a:t>
              </a:r>
            </a:p>
          </p:txBody>
        </p:sp>
        <p:sp>
          <p:nvSpPr>
            <p:cNvPr id="17416" name="Text Box 6"/>
            <p:cNvSpPr txBox="1">
              <a:spLocks noChangeArrowheads="1"/>
            </p:cNvSpPr>
            <p:nvPr/>
          </p:nvSpPr>
          <p:spPr bwMode="auto">
            <a:xfrm>
              <a:off x="3840" y="2928"/>
              <a:ext cx="816" cy="171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it-IT" sz="1400">
                  <a:solidFill>
                    <a:srgbClr val="FFFF00"/>
                  </a:solidFill>
                  <a:latin typeface="Arial" charset="0"/>
                </a:rPr>
                <a:t>Ambiente</a:t>
              </a:r>
            </a:p>
          </p:txBody>
        </p:sp>
        <p:sp>
          <p:nvSpPr>
            <p:cNvPr id="17417" name="Text Box 7"/>
            <p:cNvSpPr txBox="1">
              <a:spLocks noChangeArrowheads="1"/>
            </p:cNvSpPr>
            <p:nvPr/>
          </p:nvSpPr>
          <p:spPr bwMode="auto">
            <a:xfrm>
              <a:off x="3840" y="2496"/>
              <a:ext cx="720" cy="171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it-IT" sz="1400">
                  <a:solidFill>
                    <a:srgbClr val="FFFF00"/>
                  </a:solidFill>
                  <a:latin typeface="Arial" charset="0"/>
                </a:rPr>
                <a:t>Genotipo</a:t>
              </a:r>
            </a:p>
          </p:txBody>
        </p:sp>
        <p:sp>
          <p:nvSpPr>
            <p:cNvPr id="17418" name="Text Box 8"/>
            <p:cNvSpPr txBox="1">
              <a:spLocks noChangeArrowheads="1"/>
            </p:cNvSpPr>
            <p:nvPr/>
          </p:nvSpPr>
          <p:spPr bwMode="auto">
            <a:xfrm>
              <a:off x="4800" y="2496"/>
              <a:ext cx="720" cy="171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it-IT" sz="1400" b="1">
                  <a:latin typeface="Arial" charset="0"/>
                </a:rPr>
                <a:t>Fenotipo</a:t>
              </a:r>
            </a:p>
          </p:txBody>
        </p:sp>
        <p:sp>
          <p:nvSpPr>
            <p:cNvPr id="17419" name="Line 9"/>
            <p:cNvSpPr>
              <a:spLocks noChangeShapeType="1"/>
            </p:cNvSpPr>
            <p:nvPr/>
          </p:nvSpPr>
          <p:spPr bwMode="auto">
            <a:xfrm flipV="1">
              <a:off x="3456" y="2208"/>
              <a:ext cx="432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420" name="Line 10"/>
            <p:cNvSpPr>
              <a:spLocks noChangeShapeType="1"/>
            </p:cNvSpPr>
            <p:nvPr/>
          </p:nvSpPr>
          <p:spPr bwMode="auto">
            <a:xfrm>
              <a:off x="3552" y="2688"/>
              <a:ext cx="288" cy="28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421" name="Line 11"/>
            <p:cNvSpPr>
              <a:spLocks noChangeShapeType="1"/>
            </p:cNvSpPr>
            <p:nvPr/>
          </p:nvSpPr>
          <p:spPr bwMode="auto">
            <a:xfrm>
              <a:off x="3600" y="2592"/>
              <a:ext cx="24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422" name="Line 12"/>
            <p:cNvSpPr>
              <a:spLocks noChangeShapeType="1"/>
            </p:cNvSpPr>
            <p:nvPr/>
          </p:nvSpPr>
          <p:spPr bwMode="auto">
            <a:xfrm>
              <a:off x="4560" y="2592"/>
              <a:ext cx="240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423" name="Line 13"/>
            <p:cNvSpPr>
              <a:spLocks noChangeShapeType="1"/>
            </p:cNvSpPr>
            <p:nvPr/>
          </p:nvSpPr>
          <p:spPr bwMode="auto">
            <a:xfrm flipV="1">
              <a:off x="4080" y="2688"/>
              <a:ext cx="240" cy="19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424" name="Line 14"/>
            <p:cNvSpPr>
              <a:spLocks noChangeShapeType="1"/>
            </p:cNvSpPr>
            <p:nvPr/>
          </p:nvSpPr>
          <p:spPr bwMode="auto">
            <a:xfrm flipV="1">
              <a:off x="4656" y="2688"/>
              <a:ext cx="576" cy="28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425" name="Line 15"/>
            <p:cNvSpPr>
              <a:spLocks noChangeShapeType="1"/>
            </p:cNvSpPr>
            <p:nvPr/>
          </p:nvSpPr>
          <p:spPr bwMode="auto">
            <a:xfrm>
              <a:off x="4224" y="2352"/>
              <a:ext cx="192" cy="14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426" name="Line 16"/>
            <p:cNvSpPr>
              <a:spLocks noChangeShapeType="1"/>
            </p:cNvSpPr>
            <p:nvPr/>
          </p:nvSpPr>
          <p:spPr bwMode="auto">
            <a:xfrm>
              <a:off x="4656" y="2234"/>
              <a:ext cx="528" cy="26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412" name="Text Box 17"/>
          <p:cNvSpPr txBox="1">
            <a:spLocks noChangeArrowheads="1"/>
          </p:cNvSpPr>
          <p:nvPr/>
        </p:nvSpPr>
        <p:spPr bwMode="auto">
          <a:xfrm>
            <a:off x="2195513" y="404813"/>
            <a:ext cx="5329237" cy="5286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>
                <a:solidFill>
                  <a:srgbClr val="FFFF00"/>
                </a:solidFill>
                <a:latin typeface="Arial" charset="0"/>
              </a:rPr>
              <a:t>Classificazione delle malattie</a:t>
            </a:r>
          </a:p>
        </p:txBody>
      </p:sp>
      <p:sp>
        <p:nvSpPr>
          <p:cNvPr id="17413" name="Text Box 18"/>
          <p:cNvSpPr txBox="1">
            <a:spLocks noChangeArrowheads="1"/>
          </p:cNvSpPr>
          <p:nvPr/>
        </p:nvSpPr>
        <p:spPr bwMode="auto">
          <a:xfrm>
            <a:off x="609600" y="4556125"/>
            <a:ext cx="3810000" cy="1625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it-IT" sz="2000">
                <a:solidFill>
                  <a:srgbClr val="FFFF00"/>
                </a:solidFill>
                <a:latin typeface="Arial" charset="0"/>
              </a:rPr>
              <a:t>MALATTIE INFETTIVE</a:t>
            </a:r>
          </a:p>
          <a:p>
            <a:pPr marL="457200" indent="-457200"/>
            <a:endParaRPr lang="it-IT" sz="2000">
              <a:solidFill>
                <a:srgbClr val="FFFF00"/>
              </a:solidFill>
              <a:latin typeface="Arial" charset="0"/>
            </a:endParaRPr>
          </a:p>
          <a:p>
            <a:pPr marL="457200" indent="-457200"/>
            <a:r>
              <a:rPr lang="it-IT" sz="2000">
                <a:solidFill>
                  <a:srgbClr val="FFFF00"/>
                </a:solidFill>
                <a:latin typeface="Arial" charset="0"/>
              </a:rPr>
              <a:t>MALATTIE POLIFATTORIALI</a:t>
            </a:r>
          </a:p>
          <a:p>
            <a:pPr marL="457200" indent="-457200"/>
            <a:endParaRPr lang="it-IT" sz="2000">
              <a:solidFill>
                <a:srgbClr val="FFFF00"/>
              </a:solidFill>
              <a:latin typeface="Arial" charset="0"/>
            </a:endParaRPr>
          </a:p>
          <a:p>
            <a:pPr marL="457200" indent="-457200"/>
            <a:r>
              <a:rPr lang="it-IT" sz="2000">
                <a:solidFill>
                  <a:srgbClr val="FFFF00"/>
                </a:solidFill>
                <a:latin typeface="Arial" charset="0"/>
              </a:rPr>
              <a:t>MALATTIE GENETICHE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FFFF00"/>
                </a:solidFill>
                <a:effectLst/>
              </a:rPr>
              <a:t>GENETICA DELLA SM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Studi su gemelli: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mtClean="0"/>
              <a:t>	concordanza del 30%  fra i gemelli omozigoti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mtClean="0"/>
              <a:t>	concordanza del 4% fra i gemelli dizogoti</a:t>
            </a:r>
          </a:p>
          <a:p>
            <a:pPr eaLnBrk="1" hangingPunct="1">
              <a:defRPr/>
            </a:pPr>
            <a:r>
              <a:rPr lang="it-IT" smtClean="0"/>
              <a:t>Il 20% dei pazienti con SM presenta un altro familiare di primo grado affetto dalla stessa malattia</a:t>
            </a:r>
          </a:p>
          <a:p>
            <a:pPr eaLnBrk="1" hangingPunct="1">
              <a:defRPr/>
            </a:pPr>
            <a:r>
              <a:rPr lang="it-IT" smtClean="0"/>
              <a:t>Vari geni del sistema di istocompatibilità HLA di classe I e II sono stati associati alla</a:t>
            </a:r>
            <a:r>
              <a:rPr lang="it-IT" smtClean="0">
                <a:solidFill>
                  <a:schemeClr val="hlink"/>
                </a:solidFill>
              </a:rPr>
              <a:t> </a:t>
            </a:r>
            <a:r>
              <a:rPr lang="it-IT" smtClean="0"/>
              <a:t>SM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FFFF00"/>
                </a:solidFill>
                <a:effectLst/>
              </a:rPr>
              <a:t>SISTEMA HLA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800" smtClean="0"/>
              <a:t>Il sistema HLA </a:t>
            </a:r>
            <a:r>
              <a:rPr lang="it-IT" sz="2800" smtClean="0">
                <a:effectLst/>
              </a:rPr>
              <a:t>(Human Leucocyte Antigens)</a:t>
            </a:r>
            <a:r>
              <a:rPr lang="it-IT" sz="2800" smtClean="0"/>
              <a:t> rappresenta nell'uomo il complesso maggiore di istocompatibilità che si esprime sulla superficie cellulare attraverso un gruppo di antigeni.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smtClean="0"/>
              <a:t>Gli antigeni costituenti il sistema HLA sono glicoproteine codificate da geni presenti sul braccio corto del cromosoma 6. Sono valutati due differenti gruppi antigenici nel sistema HLA: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800" smtClean="0">
                <a:effectLst/>
              </a:rPr>
              <a:t>	</a:t>
            </a:r>
            <a:r>
              <a:rPr lang="it-IT" sz="2800" smtClean="0">
                <a:effectLst/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it-IT" sz="2800" smtClean="0">
                <a:effectLst/>
              </a:rPr>
              <a:t>gli antigeni di classe I sono espressi dai loci A, B, C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800" smtClean="0">
                <a:effectLst/>
              </a:rPr>
              <a:t>	</a:t>
            </a:r>
            <a:r>
              <a:rPr lang="it-IT" sz="2800" smtClean="0">
                <a:effectLst/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it-IT" sz="2800" smtClean="0">
                <a:effectLst/>
              </a:rPr>
              <a:t>gli antigeni di classe II sono espressi dai loci DP,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800" smtClean="0">
                <a:effectLst/>
              </a:rPr>
              <a:t>	  DQ, DR</a:t>
            </a:r>
            <a:r>
              <a:rPr lang="it-IT" sz="280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8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FFFF00"/>
                </a:solidFill>
                <a:effectLst/>
              </a:rPr>
              <a:t>SISTEMA HLA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smtClean="0">
                <a:effectLst/>
              </a:rPr>
              <a:t>Il sistema HLA è coinvolto nella discriminazione fra “self” e “non self” e nel riconoscimento dell’antigene da parte delle cellule 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>
                <a:effectLst/>
              </a:rPr>
              <a:t>I linfociti T esprimono molecole differenti che permettono di suddividerli in due grandi popolazioni: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400" smtClean="0">
                <a:effectLst/>
              </a:rPr>
              <a:t>	</a:t>
            </a:r>
            <a:r>
              <a:rPr lang="it-IT" sz="2400" smtClean="0">
                <a:effectLst/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it-IT" sz="2400" smtClean="0">
                <a:effectLst/>
              </a:rPr>
              <a:t>linfociti Th (helper) CD4+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400" smtClean="0">
                <a:effectLst/>
              </a:rPr>
              <a:t>	</a:t>
            </a:r>
            <a:r>
              <a:rPr lang="it-IT" sz="2400" smtClean="0">
                <a:effectLst/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it-IT" sz="2400" smtClean="0">
                <a:effectLst/>
              </a:rPr>
              <a:t>linfociti Tc (citotossici) CD8+</a:t>
            </a:r>
            <a:r>
              <a:rPr lang="it-IT" sz="2400" smtClean="0"/>
              <a:t> </a:t>
            </a:r>
            <a:r>
              <a:rPr lang="it-IT" sz="2400" smtClean="0">
                <a:solidFill>
                  <a:schemeClr val="bg1"/>
                </a:solidFill>
                <a:effectLst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smtClean="0">
                <a:effectLst/>
              </a:rPr>
              <a:t>Le molecole HLA di classe I e II hanno un ruolo differente: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400" smtClean="0">
                <a:effectLst/>
              </a:rPr>
              <a:t>	</a:t>
            </a:r>
            <a:r>
              <a:rPr lang="it-IT" sz="2400" smtClean="0">
                <a:effectLst/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it-IT" sz="2400" smtClean="0">
                <a:effectLst/>
              </a:rPr>
              <a:t>le molecole di classe I presentano l’antigene ai linfociti T CD8+ </a:t>
            </a:r>
            <a:r>
              <a:rPr lang="it-IT" sz="2400" smtClean="0">
                <a:effectLst/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it-IT" sz="2400" smtClean="0">
                <a:effectLst/>
              </a:rPr>
              <a:t>le molecole di classe II presentano l’antigene ai linfociti 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400" smtClean="0">
                <a:effectLst/>
              </a:rPr>
              <a:t>      CD4+</a:t>
            </a:r>
            <a:r>
              <a:rPr lang="it-IT" sz="2400" smtClean="0"/>
              <a:t> </a:t>
            </a:r>
            <a:endParaRPr lang="it-IT" sz="2400" smtClean="0">
              <a:solidFill>
                <a:schemeClr val="bg1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4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FFFF00"/>
                </a:solidFill>
                <a:effectLst/>
              </a:rPr>
              <a:t>SISTEMA HLA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400" smtClean="0">
                <a:effectLst/>
              </a:rPr>
              <a:t>Nella medicina dei trapianti la determinazione degli antigeni HLA è importante per la scelta del donatore, in particolare se si tratta di un trapianto di cellule staminali. Grazie al processo di selezione, o «matching», si determinano i donatori i cui antigeni HLA corrispondono il più possibile a quelli del ricevente   </a:t>
            </a:r>
            <a:r>
              <a:rPr lang="it-IT" sz="2400" b="1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it-IT" sz="2400" smtClean="0">
                <a:effectLst/>
              </a:rPr>
              <a:t>istocompatibilità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40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smtClean="0">
                <a:effectLst/>
              </a:rPr>
              <a:t>L'istocompatibilità, o compatibilità tessutale, è un fattore importante per evitare complicazioni gravi dopo un trapianto: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400" smtClean="0">
                <a:effectLst/>
              </a:rPr>
              <a:t>	</a:t>
            </a:r>
            <a:r>
              <a:rPr lang="it-IT" sz="24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it-IT" sz="240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smtClean="0">
                <a:effectLst/>
              </a:rPr>
              <a:t>le reazioni di rigetto, dove le cellule T del ricevente attaccano e distruggono gli organi, i tessuti e le cellule trapiantati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400" smtClean="0">
                <a:effectLst/>
              </a:rPr>
              <a:t>	</a:t>
            </a:r>
            <a:r>
              <a:rPr lang="it-IT" sz="24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it-IT" sz="240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smtClean="0">
                <a:effectLst/>
              </a:rPr>
              <a:t>la malattia «graft versus host» (trapianto contro ospite), che subentra quando le cellule immunologiche del tessuto o dell’organo trapiantato attaccano l’organismo del ricevente</a:t>
            </a:r>
            <a:endParaRPr lang="it-IT" sz="24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smtClean="0">
                <a:solidFill>
                  <a:srgbClr val="FFFF00"/>
                </a:solidFill>
                <a:effectLst/>
              </a:rPr>
              <a:t>Esempi di malattie immuno-mediate</a:t>
            </a:r>
            <a:r>
              <a:rPr lang="it-IT" sz="4000" smtClean="0"/>
              <a:t>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27050" y="428625"/>
            <a:ext cx="7772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b">
            <a:spAutoFit/>
          </a:bodyPr>
          <a:lstStyle/>
          <a:p>
            <a:pPr algn="ctr"/>
            <a:r>
              <a:rPr lang="it-IT" sz="4400" b="1">
                <a:solidFill>
                  <a:srgbClr val="FFFF00"/>
                </a:solidFill>
              </a:rPr>
              <a:t>PATOGENESI DELLA  SM</a:t>
            </a:r>
            <a:endParaRPr lang="en-US" sz="4400" b="1">
              <a:solidFill>
                <a:srgbClr val="FFFF00"/>
              </a:solidFill>
            </a:endParaRPr>
          </a:p>
        </p:txBody>
      </p:sp>
      <p:sp>
        <p:nvSpPr>
          <p:cNvPr id="88067" name="Oval 3"/>
          <p:cNvSpPr>
            <a:spLocks noChangeArrowheads="1"/>
          </p:cNvSpPr>
          <p:nvPr/>
        </p:nvSpPr>
        <p:spPr bwMode="auto">
          <a:xfrm>
            <a:off x="1235075" y="1727200"/>
            <a:ext cx="3768725" cy="2519363"/>
          </a:xfrm>
          <a:prstGeom prst="ellipse">
            <a:avLst/>
          </a:prstGeom>
          <a:solidFill>
            <a:srgbClr val="00FF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AU" sz="2400">
                <a:solidFill>
                  <a:srgbClr val="F7315B"/>
                </a:solidFill>
                <a:latin typeface="Verdana" pitchFamily="34" charset="0"/>
                <a:ea typeface="MS PGothic" pitchFamily="34" charset="-128"/>
              </a:rPr>
              <a:t>Fattori</a:t>
            </a:r>
          </a:p>
          <a:p>
            <a:pPr algn="ctr" eaLnBrk="0" hangingPunct="0"/>
            <a:r>
              <a:rPr lang="en-AU" sz="2400">
                <a:solidFill>
                  <a:srgbClr val="F7315B"/>
                </a:solidFill>
                <a:latin typeface="Verdana" pitchFamily="34" charset="0"/>
                <a:ea typeface="MS PGothic" pitchFamily="34" charset="-128"/>
              </a:rPr>
              <a:t>genetici</a:t>
            </a:r>
            <a:endParaRPr lang="en-US" sz="2400">
              <a:solidFill>
                <a:srgbClr val="F7315B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88068" name="Oval 4"/>
          <p:cNvSpPr>
            <a:spLocks noChangeArrowheads="1"/>
          </p:cNvSpPr>
          <p:nvPr/>
        </p:nvSpPr>
        <p:spPr bwMode="auto">
          <a:xfrm>
            <a:off x="2876550" y="3213100"/>
            <a:ext cx="3671888" cy="2533650"/>
          </a:xfrm>
          <a:prstGeom prst="ellipse">
            <a:avLst/>
          </a:prstGeom>
          <a:solidFill>
            <a:srgbClr val="0000FF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AU" sz="2400">
              <a:latin typeface="Verdana" pitchFamily="34" charset="0"/>
              <a:ea typeface="MS PGothic" pitchFamily="34" charset="-128"/>
            </a:endParaRPr>
          </a:p>
          <a:p>
            <a:pPr algn="ctr" eaLnBrk="0" hangingPunct="0"/>
            <a:r>
              <a:rPr lang="en-AU" sz="2400">
                <a:latin typeface="Verdana" pitchFamily="34" charset="0"/>
                <a:ea typeface="MS PGothic" pitchFamily="34" charset="-128"/>
              </a:rPr>
              <a:t>Fattori immunologici</a:t>
            </a:r>
            <a:endParaRPr lang="en-US" sz="240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88069" name="Oval 5"/>
          <p:cNvSpPr>
            <a:spLocks noChangeArrowheads="1"/>
          </p:cNvSpPr>
          <p:nvPr/>
        </p:nvSpPr>
        <p:spPr bwMode="auto">
          <a:xfrm>
            <a:off x="3995738" y="1690688"/>
            <a:ext cx="3857625" cy="2520950"/>
          </a:xfrm>
          <a:prstGeom prst="ellipse">
            <a:avLst/>
          </a:prstGeom>
          <a:solidFill>
            <a:srgbClr val="FFFF66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AU" sz="2400">
                <a:latin typeface="Verdana" pitchFamily="34" charset="0"/>
                <a:ea typeface="MS PGothic" pitchFamily="34" charset="-128"/>
              </a:rPr>
              <a:t> </a:t>
            </a:r>
            <a:r>
              <a:rPr lang="en-AU" sz="2400">
                <a:solidFill>
                  <a:srgbClr val="FFFF00"/>
                </a:solidFill>
                <a:latin typeface="Verdana" pitchFamily="34" charset="0"/>
                <a:ea typeface="MS PGothic" pitchFamily="34" charset="-128"/>
              </a:rPr>
              <a:t>Fattori </a:t>
            </a:r>
          </a:p>
          <a:p>
            <a:pPr algn="ctr" eaLnBrk="0" hangingPunct="0"/>
            <a:r>
              <a:rPr lang="en-AU" sz="2400">
                <a:solidFill>
                  <a:srgbClr val="FFFF00"/>
                </a:solidFill>
                <a:latin typeface="Verdana" pitchFamily="34" charset="0"/>
                <a:ea typeface="MS PGothic" pitchFamily="34" charset="-128"/>
              </a:rPr>
              <a:t>ambientali</a:t>
            </a:r>
            <a:endParaRPr lang="en-US" sz="2400">
              <a:solidFill>
                <a:srgbClr val="FFFF00"/>
              </a:solidFill>
              <a:latin typeface="Verdana" pitchFamily="34" charset="0"/>
              <a:ea typeface="MS PGothic" pitchFamily="34" charset="-128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067175" y="3213100"/>
            <a:ext cx="936625" cy="623888"/>
            <a:chOff x="2675" y="2385"/>
            <a:chExt cx="541" cy="393"/>
          </a:xfrm>
        </p:grpSpPr>
        <p:sp>
          <p:nvSpPr>
            <p:cNvPr id="23559" name="Freeform 7"/>
            <p:cNvSpPr>
              <a:spLocks/>
            </p:cNvSpPr>
            <p:nvPr/>
          </p:nvSpPr>
          <p:spPr bwMode="auto">
            <a:xfrm>
              <a:off x="2675" y="2385"/>
              <a:ext cx="541" cy="393"/>
            </a:xfrm>
            <a:custGeom>
              <a:avLst/>
              <a:gdLst>
                <a:gd name="T0" fmla="*/ 0 w 541"/>
                <a:gd name="T1" fmla="*/ 33 h 393"/>
                <a:gd name="T2" fmla="*/ 10 w 541"/>
                <a:gd name="T3" fmla="*/ 80 h 393"/>
                <a:gd name="T4" fmla="*/ 27 w 541"/>
                <a:gd name="T5" fmla="*/ 114 h 393"/>
                <a:gd name="T6" fmla="*/ 43 w 541"/>
                <a:gd name="T7" fmla="*/ 147 h 393"/>
                <a:gd name="T8" fmla="*/ 63 w 541"/>
                <a:gd name="T9" fmla="*/ 183 h 393"/>
                <a:gd name="T10" fmla="*/ 87 w 541"/>
                <a:gd name="T11" fmla="*/ 221 h 393"/>
                <a:gd name="T12" fmla="*/ 112 w 541"/>
                <a:gd name="T13" fmla="*/ 255 h 393"/>
                <a:gd name="T14" fmla="*/ 145 w 541"/>
                <a:gd name="T15" fmla="*/ 293 h 393"/>
                <a:gd name="T16" fmla="*/ 180 w 541"/>
                <a:gd name="T17" fmla="*/ 327 h 393"/>
                <a:gd name="T18" fmla="*/ 214 w 541"/>
                <a:gd name="T19" fmla="*/ 362 h 393"/>
                <a:gd name="T20" fmla="*/ 252 w 541"/>
                <a:gd name="T21" fmla="*/ 393 h 393"/>
                <a:gd name="T22" fmla="*/ 309 w 541"/>
                <a:gd name="T23" fmla="*/ 348 h 393"/>
                <a:gd name="T24" fmla="*/ 366 w 541"/>
                <a:gd name="T25" fmla="*/ 296 h 393"/>
                <a:gd name="T26" fmla="*/ 418 w 541"/>
                <a:gd name="T27" fmla="*/ 239 h 393"/>
                <a:gd name="T28" fmla="*/ 457 w 541"/>
                <a:gd name="T29" fmla="*/ 185 h 393"/>
                <a:gd name="T30" fmla="*/ 496 w 541"/>
                <a:gd name="T31" fmla="*/ 122 h 393"/>
                <a:gd name="T32" fmla="*/ 523 w 541"/>
                <a:gd name="T33" fmla="*/ 65 h 393"/>
                <a:gd name="T34" fmla="*/ 541 w 541"/>
                <a:gd name="T35" fmla="*/ 17 h 393"/>
                <a:gd name="T36" fmla="*/ 493 w 541"/>
                <a:gd name="T37" fmla="*/ 11 h 393"/>
                <a:gd name="T38" fmla="*/ 448 w 541"/>
                <a:gd name="T39" fmla="*/ 8 h 393"/>
                <a:gd name="T40" fmla="*/ 399 w 541"/>
                <a:gd name="T41" fmla="*/ 3 h 393"/>
                <a:gd name="T42" fmla="*/ 340 w 541"/>
                <a:gd name="T43" fmla="*/ 0 h 393"/>
                <a:gd name="T44" fmla="*/ 288 w 541"/>
                <a:gd name="T45" fmla="*/ 3 h 393"/>
                <a:gd name="T46" fmla="*/ 217 w 541"/>
                <a:gd name="T47" fmla="*/ 3 h 393"/>
                <a:gd name="T48" fmla="*/ 153 w 541"/>
                <a:gd name="T49" fmla="*/ 9 h 393"/>
                <a:gd name="T50" fmla="*/ 79 w 541"/>
                <a:gd name="T51" fmla="*/ 18 h 393"/>
                <a:gd name="T52" fmla="*/ 18 w 541"/>
                <a:gd name="T53" fmla="*/ 27 h 393"/>
                <a:gd name="T54" fmla="*/ 0 w 541"/>
                <a:gd name="T55" fmla="*/ 33 h 3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1"/>
                <a:gd name="T85" fmla="*/ 0 h 393"/>
                <a:gd name="T86" fmla="*/ 541 w 541"/>
                <a:gd name="T87" fmla="*/ 393 h 3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1" h="393">
                  <a:moveTo>
                    <a:pt x="0" y="33"/>
                  </a:moveTo>
                  <a:lnTo>
                    <a:pt x="10" y="80"/>
                  </a:lnTo>
                  <a:lnTo>
                    <a:pt x="27" y="114"/>
                  </a:lnTo>
                  <a:lnTo>
                    <a:pt x="43" y="147"/>
                  </a:lnTo>
                  <a:lnTo>
                    <a:pt x="63" y="183"/>
                  </a:lnTo>
                  <a:lnTo>
                    <a:pt x="87" y="221"/>
                  </a:lnTo>
                  <a:lnTo>
                    <a:pt x="112" y="255"/>
                  </a:lnTo>
                  <a:lnTo>
                    <a:pt x="145" y="293"/>
                  </a:lnTo>
                  <a:lnTo>
                    <a:pt x="180" y="327"/>
                  </a:lnTo>
                  <a:lnTo>
                    <a:pt x="214" y="362"/>
                  </a:lnTo>
                  <a:lnTo>
                    <a:pt x="252" y="393"/>
                  </a:lnTo>
                  <a:lnTo>
                    <a:pt x="309" y="348"/>
                  </a:lnTo>
                  <a:lnTo>
                    <a:pt x="366" y="296"/>
                  </a:lnTo>
                  <a:lnTo>
                    <a:pt x="418" y="239"/>
                  </a:lnTo>
                  <a:lnTo>
                    <a:pt x="457" y="185"/>
                  </a:lnTo>
                  <a:lnTo>
                    <a:pt x="496" y="122"/>
                  </a:lnTo>
                  <a:lnTo>
                    <a:pt x="523" y="65"/>
                  </a:lnTo>
                  <a:lnTo>
                    <a:pt x="541" y="17"/>
                  </a:lnTo>
                  <a:lnTo>
                    <a:pt x="493" y="11"/>
                  </a:lnTo>
                  <a:lnTo>
                    <a:pt x="448" y="8"/>
                  </a:lnTo>
                  <a:lnTo>
                    <a:pt x="399" y="3"/>
                  </a:lnTo>
                  <a:lnTo>
                    <a:pt x="340" y="0"/>
                  </a:lnTo>
                  <a:lnTo>
                    <a:pt x="288" y="3"/>
                  </a:lnTo>
                  <a:lnTo>
                    <a:pt x="217" y="3"/>
                  </a:lnTo>
                  <a:lnTo>
                    <a:pt x="153" y="9"/>
                  </a:lnTo>
                  <a:lnTo>
                    <a:pt x="79" y="18"/>
                  </a:lnTo>
                  <a:lnTo>
                    <a:pt x="18" y="2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it-IT" sz="2400">
                <a:latin typeface="Monotype Corsiva" pitchFamily="66" charset="0"/>
                <a:ea typeface="MS PGothic" pitchFamily="34" charset="-128"/>
              </a:endParaRPr>
            </a:p>
          </p:txBody>
        </p:sp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2753" y="2394"/>
              <a:ext cx="3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AU" sz="2400">
                  <a:solidFill>
                    <a:srgbClr val="FFFF00"/>
                  </a:solidFill>
                  <a:latin typeface="Verdana" pitchFamily="34" charset="0"/>
                  <a:ea typeface="MS PGothic" pitchFamily="34" charset="-128"/>
                </a:rPr>
                <a:t>SM</a:t>
              </a:r>
              <a:endParaRPr lang="en-US" sz="2400">
                <a:solidFill>
                  <a:srgbClr val="FFFF00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04813"/>
            <a:ext cx="8280400" cy="1223962"/>
          </a:xfrm>
        </p:spPr>
        <p:txBody>
          <a:bodyPr/>
          <a:lstStyle/>
          <a:p>
            <a:pPr eaLnBrk="1" hangingPunct="1"/>
            <a:r>
              <a:rPr lang="it-IT" sz="4000" smtClean="0">
                <a:solidFill>
                  <a:srgbClr val="FFFF00"/>
                </a:solidFill>
                <a:effectLst/>
              </a:rPr>
              <a:t>PATOGENESI DELLA  SM</a:t>
            </a:r>
            <a:r>
              <a:rPr lang="it-IT" sz="4000" smtClean="0">
                <a:solidFill>
                  <a:schemeClr val="hlink"/>
                </a:solidFill>
                <a:effectLst/>
              </a:rPr>
              <a:t/>
            </a:r>
            <a:br>
              <a:rPr lang="it-IT" sz="4000" smtClean="0">
                <a:solidFill>
                  <a:schemeClr val="hlink"/>
                </a:solidFill>
                <a:effectLst/>
              </a:rPr>
            </a:br>
            <a:endParaRPr lang="it-IT" sz="4000" smtClean="0">
              <a:solidFill>
                <a:schemeClr val="hlink"/>
              </a:solidFill>
              <a:effectLst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b="1" smtClean="0">
                <a:effectLst/>
              </a:rPr>
              <a:t>L’ipotesi più accreditata suggerisce che, in soggetti geneticamente predisposti,  un’infezione virale o batterica scateni una  risposta immunitaria inizialmente volta all’eliminazione dell’agente patogeno</a:t>
            </a:r>
            <a:endParaRPr lang="it-IT" b="1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FFFF00"/>
                </a:solidFill>
                <a:effectLst/>
              </a:rPr>
              <a:t>PATOGENESI DELLA  SM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it-IT" b="1" smtClean="0">
                <a:effectLst/>
              </a:rPr>
              <a:t>Successivamente, le cellule del sistema immunitario includono tra i bersagli  anche tessuti dell’ospite che presentano somiglianze strutturali [antigeniche] con componenti  microbiche, per cui la risposta può persistere anche quando i virus o i batteri non sono più evidenziabili</a:t>
            </a:r>
            <a:endParaRPr lang="it-IT" b="1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it-IT" sz="4000" smtClean="0">
                <a:solidFill>
                  <a:srgbClr val="FFFF00"/>
                </a:solidFill>
                <a:effectLst/>
              </a:rPr>
              <a:t>POSSIBILI CAUSE DI SM</a:t>
            </a:r>
            <a:r>
              <a:rPr lang="it-IT" sz="4000" b="0" smtClean="0">
                <a:solidFill>
                  <a:srgbClr val="FFFF00"/>
                </a:solidFill>
                <a:effectLst/>
              </a:rPr>
              <a:t/>
            </a:r>
            <a:br>
              <a:rPr lang="it-IT" sz="4000" b="0" smtClean="0">
                <a:solidFill>
                  <a:srgbClr val="FFFF00"/>
                </a:solidFill>
                <a:effectLst/>
              </a:rPr>
            </a:br>
            <a:endParaRPr lang="it-IT" sz="4000" b="0" smtClean="0">
              <a:solidFill>
                <a:srgbClr val="FFFF00"/>
              </a:solidFill>
              <a:effectLst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>
                <a:effectLst/>
              </a:rPr>
              <a:t>Malattie infettive responsabili di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mtClean="0">
                <a:effectLst/>
              </a:rPr>
              <a:t>   </a:t>
            </a:r>
            <a:r>
              <a:rPr lang="it-IT" b="1" smtClean="0">
                <a:effectLst/>
              </a:rPr>
              <a:t>“mimetismo” molecolare</a:t>
            </a:r>
            <a:r>
              <a:rPr lang="it-IT" smtClean="0">
                <a:effectLst/>
              </a:rPr>
              <a:t> (ad es. influenza)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it-IT" smtClean="0">
              <a:effectLst/>
            </a:endParaRPr>
          </a:p>
          <a:p>
            <a:pPr eaLnBrk="1" hangingPunct="1">
              <a:defRPr/>
            </a:pPr>
            <a:r>
              <a:rPr lang="it-IT" smtClean="0">
                <a:effectLst/>
              </a:rPr>
              <a:t> Malattie infettive che causano  </a:t>
            </a:r>
            <a:r>
              <a:rPr lang="it-IT" b="1" smtClean="0">
                <a:effectLst/>
              </a:rPr>
              <a:t>distruzione dei circuiti immunoregolatori</a:t>
            </a:r>
            <a:endParaRPr lang="it-IT" smtClean="0">
              <a:effectLst/>
            </a:endParaRPr>
          </a:p>
          <a:p>
            <a:pPr eaLnBrk="1" hangingPunct="1">
              <a:defRPr/>
            </a:pPr>
            <a:endParaRPr lang="it-IT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smtClean="0">
                <a:solidFill>
                  <a:srgbClr val="FFFF00"/>
                </a:solidFill>
                <a:effectLst/>
              </a:rPr>
              <a:t>MALATTIE DEMIELINIZZANTI</a:t>
            </a:r>
            <a:r>
              <a:rPr lang="it-IT" sz="4000" smtClean="0">
                <a:solidFill>
                  <a:srgbClr val="FFFF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b="1" smtClean="0">
                <a:effectLst/>
              </a:rPr>
              <a:t>Si tratta di malattie che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b="1" smtClean="0">
                <a:effectLst/>
              </a:rPr>
              <a:t>colpiscono selettivamente il rivestimento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b="1" smtClean="0">
                <a:effectLst/>
              </a:rPr>
              <a:t>delle fibre nervose nel Sistema Nervoso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b="1" smtClean="0">
                <a:effectLst/>
              </a:rPr>
              <a:t>Centrale, con conseguente alterazione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b="1" smtClean="0">
                <a:effectLst/>
              </a:rPr>
              <a:t>dell’abilità dei nervi a condurre gli impulsi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b="1" smtClean="0">
                <a:effectLst/>
              </a:rPr>
              <a:t>elettrici da e per il cervello: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b="1" smtClean="0">
                <a:effectLst/>
              </a:rPr>
              <a:t> questa alterazione produce i sintomi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b="1" smtClean="0">
                <a:effectLst/>
              </a:rPr>
              <a:t>neurologici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b="1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it-IT" sz="4000" b="0" smtClean="0">
                <a:solidFill>
                  <a:srgbClr val="FFFF00"/>
                </a:solidFill>
                <a:effectLst/>
              </a:rPr>
              <a:t>Malattie infettive che causano</a:t>
            </a:r>
            <a:br>
              <a:rPr lang="it-IT" sz="4000" b="0" smtClean="0">
                <a:solidFill>
                  <a:srgbClr val="FFFF00"/>
                </a:solidFill>
                <a:effectLst/>
              </a:rPr>
            </a:br>
            <a:r>
              <a:rPr lang="it-IT" sz="4000" b="0" smtClean="0">
                <a:solidFill>
                  <a:srgbClr val="FFFF00"/>
                </a:solidFill>
                <a:effectLst/>
              </a:rPr>
              <a:t>distruzione dei circuiti immunoregolatori</a:t>
            </a:r>
            <a:r>
              <a:rPr lang="it-IT" sz="4000" b="0" smtClean="0">
                <a:solidFill>
                  <a:schemeClr val="hlink"/>
                </a:solidFill>
                <a:effectLst/>
              </a:rPr>
              <a:t/>
            </a:r>
            <a:br>
              <a:rPr lang="it-IT" sz="4000" b="0" smtClean="0">
                <a:solidFill>
                  <a:schemeClr val="hlink"/>
                </a:solidFill>
                <a:effectLst/>
              </a:rPr>
            </a:br>
            <a:endParaRPr lang="it-IT" sz="4000" b="0" smtClean="0">
              <a:solidFill>
                <a:schemeClr val="hlink"/>
              </a:solidFill>
              <a:effectLst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29600" cy="42100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it-IT" b="1" smtClean="0">
                <a:solidFill>
                  <a:schemeClr val="hlink"/>
                </a:solidFill>
                <a:effectLst/>
              </a:rPr>
              <a:t>IPOTESI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it-IT" sz="2800" smtClean="0">
                <a:effectLst/>
              </a:rPr>
              <a:t> </a:t>
            </a:r>
            <a:endParaRPr lang="it-IT" sz="2800" smtClean="0">
              <a:solidFill>
                <a:schemeClr val="hlink"/>
              </a:solidFill>
              <a:effectLst/>
            </a:endParaRPr>
          </a:p>
          <a:p>
            <a:pPr eaLnBrk="1" hangingPunct="1">
              <a:defRPr/>
            </a:pPr>
            <a:r>
              <a:rPr lang="it-IT" sz="2800" smtClean="0">
                <a:effectLst/>
              </a:rPr>
              <a:t>Cellule T CD4+ autoreattive sono presenti in individui sani e possono iniziare una risposta autoimmune</a:t>
            </a:r>
          </a:p>
          <a:p>
            <a:pPr eaLnBrk="1" hangingPunct="1">
              <a:defRPr/>
            </a:pPr>
            <a:r>
              <a:rPr lang="it-IT" sz="2800" smtClean="0">
                <a:effectLst/>
              </a:rPr>
              <a:t>Una sottopopolazione di linfociti T CD4+ CD25+high e’ in grado di modulare la  risposta autoimmune</a:t>
            </a:r>
          </a:p>
          <a:p>
            <a:pPr eaLnBrk="1" hangingPunct="1">
              <a:defRPr/>
            </a:pPr>
            <a:r>
              <a:rPr lang="it-IT" sz="2800" smtClean="0">
                <a:effectLst/>
              </a:rPr>
              <a:t>Queste cellule regolatorie sono significativamente diminuite  nei pazienti con malattie autoimmuni</a:t>
            </a:r>
          </a:p>
          <a:p>
            <a:pPr eaLnBrk="1" hangingPunct="1">
              <a:defRPr/>
            </a:pPr>
            <a:endParaRPr lang="it-IT" sz="280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042988" y="260350"/>
            <a:ext cx="7086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800" b="1">
                <a:solidFill>
                  <a:srgbClr val="FFFF00"/>
                </a:solidFill>
                <a:latin typeface="Arial" charset="0"/>
              </a:rPr>
              <a:t>Eziopatogenesi della Sclerosi Multipla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5795963" y="3644900"/>
            <a:ext cx="2814637" cy="360363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000" b="1">
                <a:latin typeface="Arial" charset="0"/>
              </a:rPr>
              <a:t>Esordio biologico</a:t>
            </a:r>
          </a:p>
        </p:txBody>
      </p:sp>
      <p:sp>
        <p:nvSpPr>
          <p:cNvPr id="112644" name="Oval 4"/>
          <p:cNvSpPr>
            <a:spLocks noChangeArrowheads="1"/>
          </p:cNvSpPr>
          <p:nvPr/>
        </p:nvSpPr>
        <p:spPr bwMode="auto">
          <a:xfrm>
            <a:off x="395288" y="1196975"/>
            <a:ext cx="3810000" cy="143986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>
                <a:latin typeface="Arial" charset="0"/>
              </a:rPr>
              <a:t>Fattori esogeni</a:t>
            </a:r>
          </a:p>
          <a:p>
            <a:pPr algn="ctr"/>
            <a:r>
              <a:rPr lang="it-IT" sz="1600">
                <a:latin typeface="Arial" charset="0"/>
              </a:rPr>
              <a:t>Virus esogeni e/o endogeni, </a:t>
            </a:r>
          </a:p>
          <a:p>
            <a:pPr algn="ctr"/>
            <a:r>
              <a:rPr lang="it-IT" sz="1600">
                <a:latin typeface="Arial" charset="0"/>
              </a:rPr>
              <a:t>tossine ambientali,dieta, ormoni, </a:t>
            </a:r>
          </a:p>
          <a:p>
            <a:pPr algn="ctr"/>
            <a:r>
              <a:rPr lang="it-IT" sz="1600">
                <a:latin typeface="Arial" charset="0"/>
              </a:rPr>
              <a:t>agenti fisici</a:t>
            </a:r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>
            <a:off x="1835150" y="2636838"/>
            <a:ext cx="1008063" cy="9366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2646" name="AutoShape 6"/>
          <p:cNvSpPr>
            <a:spLocks noChangeArrowheads="1"/>
          </p:cNvSpPr>
          <p:nvPr/>
        </p:nvSpPr>
        <p:spPr bwMode="auto">
          <a:xfrm rot="1101562">
            <a:off x="5724525" y="2636838"/>
            <a:ext cx="762000" cy="762000"/>
          </a:xfrm>
          <a:prstGeom prst="lightningBol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4643438" y="2181225"/>
            <a:ext cx="252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solidFill>
                  <a:srgbClr val="33CCFF"/>
                </a:solidFill>
                <a:latin typeface="Arial" charset="0"/>
              </a:rPr>
              <a:t>Fattori scatenanti</a:t>
            </a: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3422650" y="3124200"/>
            <a:ext cx="160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FF9933"/>
                </a:solidFill>
                <a:latin typeface="Arial" charset="0"/>
              </a:rPr>
              <a:t>“</a:t>
            </a:r>
            <a:r>
              <a:rPr lang="it-IT" sz="2400" b="1" i="1">
                <a:solidFill>
                  <a:srgbClr val="FF9933"/>
                </a:solidFill>
                <a:latin typeface="Arial" charset="0"/>
              </a:rPr>
              <a:t>MS trait</a:t>
            </a:r>
            <a:r>
              <a:rPr lang="it-IT" sz="2400" b="1">
                <a:solidFill>
                  <a:srgbClr val="FF9933"/>
                </a:solidFill>
                <a:latin typeface="Arial" charset="0"/>
              </a:rPr>
              <a:t>”</a:t>
            </a:r>
          </a:p>
        </p:txBody>
      </p:sp>
      <p:sp>
        <p:nvSpPr>
          <p:cNvPr id="112650" name="Rectangle 10"/>
          <p:cNvSpPr>
            <a:spLocks noChangeArrowheads="1"/>
          </p:cNvSpPr>
          <p:nvPr/>
        </p:nvSpPr>
        <p:spPr bwMode="auto">
          <a:xfrm>
            <a:off x="6084888" y="4191000"/>
            <a:ext cx="2087562" cy="3810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000" b="1">
                <a:latin typeface="Arial" charset="0"/>
              </a:rPr>
              <a:t>Esordio clinico</a:t>
            </a:r>
          </a:p>
        </p:txBody>
      </p:sp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6227763" y="4868863"/>
            <a:ext cx="1773237" cy="4318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600" b="1">
                <a:latin typeface="Arial" charset="0"/>
              </a:rPr>
              <a:t>Riacutizzazione</a:t>
            </a:r>
          </a:p>
        </p:txBody>
      </p:sp>
      <p:sp>
        <p:nvSpPr>
          <p:cNvPr id="112653" name="Rectangle 13"/>
          <p:cNvSpPr>
            <a:spLocks noChangeArrowheads="1"/>
          </p:cNvSpPr>
          <p:nvPr/>
        </p:nvSpPr>
        <p:spPr bwMode="auto">
          <a:xfrm>
            <a:off x="2916238" y="3644900"/>
            <a:ext cx="2819400" cy="36036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600" b="1">
                <a:latin typeface="Arial" charset="0"/>
              </a:rPr>
              <a:t>Patologia immunomediata</a:t>
            </a:r>
          </a:p>
        </p:txBody>
      </p:sp>
      <p:sp>
        <p:nvSpPr>
          <p:cNvPr id="112656" name="Rectangle 16"/>
          <p:cNvSpPr>
            <a:spLocks noChangeArrowheads="1"/>
          </p:cNvSpPr>
          <p:nvPr/>
        </p:nvSpPr>
        <p:spPr bwMode="auto">
          <a:xfrm>
            <a:off x="6300788" y="5229225"/>
            <a:ext cx="1798637" cy="431800"/>
          </a:xfrm>
          <a:prstGeom prst="rect">
            <a:avLst/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600" b="1">
                <a:latin typeface="Arial" charset="0"/>
              </a:rPr>
              <a:t>Riacutizzazione</a:t>
            </a:r>
          </a:p>
        </p:txBody>
      </p:sp>
      <p:sp>
        <p:nvSpPr>
          <p:cNvPr id="112657" name="Text Box 17"/>
          <p:cNvSpPr txBox="1">
            <a:spLocks noChangeArrowheads="1"/>
          </p:cNvSpPr>
          <p:nvPr/>
        </p:nvSpPr>
        <p:spPr bwMode="auto">
          <a:xfrm>
            <a:off x="3200400" y="4114800"/>
            <a:ext cx="2514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it-IT" sz="1600" b="1">
                <a:solidFill>
                  <a:srgbClr val="FF9933"/>
                </a:solidFill>
                <a:latin typeface="Arial" charset="0"/>
              </a:rPr>
              <a:t> perdita tolleranza</a:t>
            </a:r>
          </a:p>
          <a:p>
            <a:r>
              <a:rPr lang="it-IT" sz="1600" b="1">
                <a:solidFill>
                  <a:srgbClr val="FF9933"/>
                </a:solidFill>
                <a:latin typeface="Arial" charset="0"/>
              </a:rPr>
              <a:t>  immunitaria</a:t>
            </a:r>
          </a:p>
          <a:p>
            <a:pPr>
              <a:buFontTx/>
              <a:buChar char="-"/>
            </a:pPr>
            <a:r>
              <a:rPr lang="it-IT" sz="1600" b="1">
                <a:solidFill>
                  <a:srgbClr val="FF9933"/>
                </a:solidFill>
                <a:latin typeface="Arial" charset="0"/>
              </a:rPr>
              <a:t> mimetismo molecolare</a:t>
            </a:r>
          </a:p>
          <a:p>
            <a:pPr>
              <a:buFontTx/>
              <a:buChar char="-"/>
            </a:pPr>
            <a:r>
              <a:rPr lang="it-IT" sz="1600" b="1">
                <a:solidFill>
                  <a:srgbClr val="FF9933"/>
                </a:solidFill>
                <a:latin typeface="Arial" charset="0"/>
              </a:rPr>
              <a:t> infezione SNC</a:t>
            </a:r>
          </a:p>
        </p:txBody>
      </p:sp>
      <p:sp>
        <p:nvSpPr>
          <p:cNvPr id="112658" name="Text Box 18"/>
          <p:cNvSpPr txBox="1">
            <a:spLocks noChangeArrowheads="1"/>
          </p:cNvSpPr>
          <p:nvPr/>
        </p:nvSpPr>
        <p:spPr bwMode="auto">
          <a:xfrm>
            <a:off x="2971800" y="5157788"/>
            <a:ext cx="31734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solidFill>
                  <a:srgbClr val="FF9933"/>
                </a:solidFill>
                <a:latin typeface="Arial" charset="0"/>
              </a:rPr>
              <a:t>Proteine bersaglio della risposta </a:t>
            </a:r>
          </a:p>
          <a:p>
            <a:r>
              <a:rPr lang="it-IT" sz="1400" b="1">
                <a:solidFill>
                  <a:srgbClr val="FF9933"/>
                </a:solidFill>
                <a:latin typeface="Arial" charset="0"/>
              </a:rPr>
              <a:t>immunitaria: MBP, PLP, MAG, MOG</a:t>
            </a:r>
            <a:endParaRPr lang="it-IT" sz="1400">
              <a:solidFill>
                <a:srgbClr val="FF9933"/>
              </a:solidFill>
              <a:latin typeface="Times New Roman" pitchFamily="18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23850" y="3644900"/>
            <a:ext cx="2741613" cy="1358900"/>
            <a:chOff x="240" y="2256"/>
            <a:chExt cx="1727" cy="857"/>
          </a:xfrm>
        </p:grpSpPr>
        <p:sp>
          <p:nvSpPr>
            <p:cNvPr id="28692" name="Rectangle 20"/>
            <p:cNvSpPr>
              <a:spLocks noChangeArrowheads="1"/>
            </p:cNvSpPr>
            <p:nvPr/>
          </p:nvSpPr>
          <p:spPr bwMode="auto">
            <a:xfrm>
              <a:off x="240" y="2256"/>
              <a:ext cx="1584" cy="24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sz="1600" b="1">
                  <a:solidFill>
                    <a:schemeClr val="accent1"/>
                  </a:solidFill>
                  <a:latin typeface="Arial" charset="0"/>
                </a:rPr>
                <a:t>Suscettibilità</a:t>
              </a:r>
              <a:r>
                <a:rPr lang="it-IT" sz="1600" b="1">
                  <a:latin typeface="Arial" charset="0"/>
                </a:rPr>
                <a:t> </a:t>
              </a:r>
              <a:r>
                <a:rPr lang="it-IT" sz="1600" b="1">
                  <a:solidFill>
                    <a:schemeClr val="accent1"/>
                  </a:solidFill>
                  <a:latin typeface="Arial" charset="0"/>
                </a:rPr>
                <a:t>genetica</a:t>
              </a:r>
            </a:p>
          </p:txBody>
        </p:sp>
        <p:sp>
          <p:nvSpPr>
            <p:cNvPr id="28693" name="Text Box 21"/>
            <p:cNvSpPr txBox="1">
              <a:spLocks noChangeArrowheads="1"/>
            </p:cNvSpPr>
            <p:nvPr/>
          </p:nvSpPr>
          <p:spPr bwMode="auto">
            <a:xfrm>
              <a:off x="384" y="2592"/>
              <a:ext cx="1583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-"/>
              </a:pPr>
              <a:r>
                <a:rPr lang="it-IT" sz="1600" b="1">
                  <a:solidFill>
                    <a:srgbClr val="FFFF00"/>
                  </a:solidFill>
                  <a:latin typeface="Arial" charset="0"/>
                </a:rPr>
                <a:t> HLA</a:t>
              </a:r>
            </a:p>
            <a:p>
              <a:pPr>
                <a:buFontTx/>
                <a:buChar char="-"/>
              </a:pPr>
              <a:r>
                <a:rPr lang="it-IT" sz="1600" b="1">
                  <a:solidFill>
                    <a:srgbClr val="FFFF00"/>
                  </a:solidFill>
                  <a:latin typeface="Arial" charset="0"/>
                </a:rPr>
                <a:t> geni candidati</a:t>
              </a:r>
            </a:p>
            <a:p>
              <a:pPr>
                <a:buFontTx/>
                <a:buChar char="-"/>
              </a:pPr>
              <a:r>
                <a:rPr lang="it-IT" sz="1600" b="1">
                  <a:solidFill>
                    <a:srgbClr val="FFFF00"/>
                  </a:solidFill>
                  <a:latin typeface="Arial" charset="0"/>
                </a:rPr>
                <a:t> aggregazione familiare</a:t>
              </a:r>
            </a:p>
          </p:txBody>
        </p:sp>
      </p:grpSp>
      <p:sp>
        <p:nvSpPr>
          <p:cNvPr id="28688" name="Line 22"/>
          <p:cNvSpPr>
            <a:spLocks noChangeShapeType="1"/>
          </p:cNvSpPr>
          <p:nvPr/>
        </p:nvSpPr>
        <p:spPr bwMode="auto">
          <a:xfrm>
            <a:off x="8604250" y="3860800"/>
            <a:ext cx="288925" cy="0"/>
          </a:xfrm>
          <a:prstGeom prst="line">
            <a:avLst/>
          </a:prstGeom>
          <a:noFill/>
          <a:ln w="57150">
            <a:solidFill>
              <a:srgbClr val="F7315B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689" name="Line 23"/>
          <p:cNvSpPr>
            <a:spLocks noChangeShapeType="1"/>
          </p:cNvSpPr>
          <p:nvPr/>
        </p:nvSpPr>
        <p:spPr bwMode="auto">
          <a:xfrm>
            <a:off x="8893175" y="3860800"/>
            <a:ext cx="0" cy="504825"/>
          </a:xfrm>
          <a:prstGeom prst="line">
            <a:avLst/>
          </a:prstGeom>
          <a:noFill/>
          <a:ln w="57150">
            <a:solidFill>
              <a:srgbClr val="F7315B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690" name="Line 24"/>
          <p:cNvSpPr>
            <a:spLocks noChangeShapeType="1"/>
          </p:cNvSpPr>
          <p:nvPr/>
        </p:nvSpPr>
        <p:spPr bwMode="auto">
          <a:xfrm flipH="1">
            <a:off x="8243888" y="4365625"/>
            <a:ext cx="649287" cy="0"/>
          </a:xfrm>
          <a:prstGeom prst="line">
            <a:avLst/>
          </a:prstGeom>
          <a:noFill/>
          <a:ln w="57150">
            <a:solidFill>
              <a:srgbClr val="F7315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8691" name="AutoShape 25"/>
          <p:cNvSpPr>
            <a:spLocks noChangeArrowheads="1"/>
          </p:cNvSpPr>
          <p:nvPr/>
        </p:nvSpPr>
        <p:spPr bwMode="auto">
          <a:xfrm>
            <a:off x="8172450" y="4652963"/>
            <a:ext cx="503238" cy="720725"/>
          </a:xfrm>
          <a:prstGeom prst="curvedLeftArrow">
            <a:avLst>
              <a:gd name="adj1" fmla="val 28644"/>
              <a:gd name="adj2" fmla="val 5728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nimBg="1" autoUpdateAnimBg="0"/>
      <p:bldP spid="112644" grpId="0" animBg="1" autoUpdateAnimBg="0"/>
      <p:bldP spid="112645" grpId="0" animBg="1"/>
      <p:bldP spid="112646" grpId="0" animBg="1"/>
      <p:bldP spid="112647" grpId="0" autoUpdateAnimBg="0"/>
      <p:bldP spid="112648" grpId="0" autoUpdateAnimBg="0"/>
      <p:bldP spid="112650" grpId="0" animBg="1" autoUpdateAnimBg="0"/>
      <p:bldP spid="112651" grpId="0" animBg="1" autoUpdateAnimBg="0"/>
      <p:bldP spid="112653" grpId="0" animBg="1" autoUpdateAnimBg="0"/>
      <p:bldP spid="112656" grpId="0" animBg="1" autoUpdateAnimBg="0"/>
      <p:bldP spid="112657" grpId="0" autoUpdateAnimBg="0"/>
      <p:bldP spid="11265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809625" y="2743200"/>
            <a:ext cx="7267575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it-IT" sz="2400" b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  Cosa determina le lesioni?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it-IT" sz="2400" b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 Come avviene la demielinizzazione?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it-IT" sz="2400" b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 Qual è il destino dell’oligodendrocita?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it-IT" sz="2400" b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 Quanto sono confrontabili il modello animale </a:t>
            </a:r>
          </a:p>
          <a:p>
            <a:pPr>
              <a:lnSpc>
                <a:spcPct val="120000"/>
              </a:lnSpc>
            </a:pPr>
            <a:r>
              <a:rPr lang="it-IT" sz="2400" b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   sperimentale (EAE) e la SM nell’uomo?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it-IT" sz="2400" b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 Malattia eterogenea sul piano immunitario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it-IT" sz="2400" b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 Remielinizzazione del SNC</a:t>
            </a:r>
            <a:endParaRPr lang="it-IT" sz="2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914400" y="1268413"/>
            <a:ext cx="444976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4000" b="1">
                <a:solidFill>
                  <a:srgbClr val="FFFF00"/>
                </a:solidFill>
                <a:latin typeface="Arial" charset="0"/>
              </a:rPr>
              <a:t>Problemi irrisolti:</a:t>
            </a:r>
          </a:p>
        </p:txBody>
      </p:sp>
      <p:pic>
        <p:nvPicPr>
          <p:cNvPr id="82948" name="Picture 4" descr="BD0002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533400"/>
            <a:ext cx="16764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utoUpdateAnimBg="0"/>
      <p:bldP spid="8294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95288" y="549275"/>
            <a:ext cx="9267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FFFF00"/>
                </a:solidFill>
                <a:latin typeface="Arial" charset="0"/>
              </a:rPr>
              <a:t>Epidemiologia generale della SM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4213" y="1804988"/>
            <a:ext cx="90503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Esordio clinico: 20-40 anni (10-50)</a:t>
            </a:r>
          </a:p>
          <a:p>
            <a:r>
              <a:rPr lang="it-IT" sz="32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Rapporto donne:uomini = 2,5:1</a:t>
            </a:r>
          </a:p>
          <a:p>
            <a:r>
              <a:rPr lang="it-IT" sz="32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Prevalenza in Italia: 20-70 per 100.000 ab.</a:t>
            </a:r>
          </a:p>
          <a:p>
            <a:r>
              <a:rPr lang="it-IT" sz="32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Incidenza in Italia: 2-3 per 100.000 ab./anno</a:t>
            </a:r>
            <a:r>
              <a:rPr lang="it-IT" sz="3200">
                <a:solidFill>
                  <a:srgbClr val="FFFF00"/>
                </a:solidFill>
                <a:latin typeface="Arial" charset="0"/>
              </a:rPr>
              <a:t> 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979613" y="4437063"/>
            <a:ext cx="5545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i="1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Prevalenza</a:t>
            </a:r>
            <a:r>
              <a:rPr lang="it-IT" i="1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= n. casi / n. popolazione generale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276600" y="4814888"/>
            <a:ext cx="249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i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In un tempo puntuale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600200" y="5475288"/>
            <a:ext cx="6707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i="1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Incidenza</a:t>
            </a:r>
            <a:r>
              <a:rPr lang="it-IT" i="1">
                <a:solidFill>
                  <a:srgbClr val="FF9933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it-IT" b="1" i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= n. nuovi casi all’anno / n. popolazione generale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181350" y="5943600"/>
            <a:ext cx="282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i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In un intervallo di tempo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3200" b="1">
                <a:solidFill>
                  <a:srgbClr val="FFFF00"/>
                </a:solidFill>
                <a:latin typeface="Arial" charset="0"/>
              </a:rPr>
              <a:t>Rischio di malattia nei parenti di soggetto affetto da SM</a:t>
            </a:r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1527175" y="1998663"/>
            <a:ext cx="70770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it-IT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Grado di parentela 		Rischio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it-IT" sz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Figli</a:t>
            </a:r>
            <a:r>
              <a:rPr lang="it-IT" sz="28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it-IT" sz="14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(se due genitori affetti) 		    </a:t>
            </a: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7.0%</a:t>
            </a:r>
            <a:r>
              <a:rPr lang="it-IT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endParaRPr lang="it-IT" sz="140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it-IT" sz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Figli</a:t>
            </a:r>
            <a:r>
              <a:rPr lang="it-IT" sz="28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it-IT" sz="14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(se un genitore affetto) 		    </a:t>
            </a: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2.1%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Fratelli 				  3.2%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Nipoti 				  1.2%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Cugini 				  0.9%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it-IT" sz="240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86374" name="Rectangle 6"/>
          <p:cNvSpPr>
            <a:spLocks noChangeArrowheads="1"/>
          </p:cNvSpPr>
          <p:nvPr/>
        </p:nvSpPr>
        <p:spPr bwMode="auto">
          <a:xfrm>
            <a:off x="5722938" y="1711325"/>
            <a:ext cx="40338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it-IT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it-IT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it-IT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	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it-IT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it-IT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50825" y="1916113"/>
          <a:ext cx="6705600" cy="4752975"/>
        </p:xfrm>
        <a:graphic>
          <a:graphicData uri="http://schemas.openxmlformats.org/presentationml/2006/ole">
            <p:oleObj spid="_x0000_s4098" name="Immagine bitmap" r:id="rId3" imgW="6203218" imgH="4397121" progId="Paint.Picture">
              <p:embed/>
            </p:oleObj>
          </a:graphicData>
        </a:graphic>
      </p:graphicFrame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593725" y="625475"/>
            <a:ext cx="4587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rgbClr val="FFFF00"/>
                </a:solidFill>
                <a:latin typeface="Arial" charset="0"/>
              </a:rPr>
              <a:t>Distribuzione geografica della prevalenza di SM nel mondo</a:t>
            </a:r>
          </a:p>
        </p:txBody>
      </p:sp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5638800" y="381000"/>
          <a:ext cx="3276600" cy="2284413"/>
        </p:xfrm>
        <a:graphic>
          <a:graphicData uri="http://schemas.openxmlformats.org/presentationml/2006/ole">
            <p:oleObj spid="_x0000_s4099" name="Immagine bitmap" r:id="rId4" imgW="3398095" imgH="2370025" progId="Paint.Picture">
              <p:embed/>
            </p:oleObj>
          </a:graphicData>
        </a:graphic>
      </p:graphicFrame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918325" y="3011488"/>
            <a:ext cx="19970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Arial" charset="0"/>
              </a:rPr>
              <a:t>Rischio relativo per i diversi gruppi etnici =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315200" y="41290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Arial" charset="0"/>
              </a:rPr>
              <a:t>R gr. etn. 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010400" y="4510088"/>
            <a:ext cx="198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Arial" charset="0"/>
              </a:rPr>
              <a:t>R pop. generale 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7010400" y="4495800"/>
            <a:ext cx="1752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09600" y="1501775"/>
            <a:ext cx="8001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>
              <a:solidFill>
                <a:srgbClr val="FFFF00"/>
              </a:solidFill>
              <a:latin typeface="Arial" charset="0"/>
            </a:endParaRPr>
          </a:p>
          <a:p>
            <a:r>
              <a:rPr lang="it-IT">
                <a:solidFill>
                  <a:srgbClr val="FFFF00"/>
                </a:solidFill>
                <a:latin typeface="Arial" charset="0"/>
              </a:rPr>
              <a:t>Comparsa di segni e sintomi neurologici indicativi di malattia della sostanza bianca del sistema nervoso centrale.</a:t>
            </a:r>
          </a:p>
          <a:p>
            <a:endParaRPr lang="it-IT">
              <a:solidFill>
                <a:srgbClr val="FFFF00"/>
              </a:solidFill>
              <a:latin typeface="Arial" charset="0"/>
            </a:endParaRPr>
          </a:p>
          <a:p>
            <a:r>
              <a:rPr lang="it-IT" b="1">
                <a:solidFill>
                  <a:srgbClr val="FFFF00"/>
                </a:solidFill>
                <a:latin typeface="Arial" charset="0"/>
              </a:rPr>
              <a:t>Disseminazione temporale:</a:t>
            </a:r>
            <a:r>
              <a:rPr lang="it-IT">
                <a:solidFill>
                  <a:srgbClr val="FFFF00"/>
                </a:solidFill>
                <a:latin typeface="Arial" charset="0"/>
              </a:rPr>
              <a:t> durata del sintomo/segno di almeno 24 ore, intervallati da almeno un mese.</a:t>
            </a:r>
          </a:p>
          <a:p>
            <a:endParaRPr lang="it-IT">
              <a:solidFill>
                <a:srgbClr val="FFFF00"/>
              </a:solidFill>
              <a:latin typeface="Arial" charset="0"/>
            </a:endParaRPr>
          </a:p>
          <a:p>
            <a:r>
              <a:rPr lang="it-IT" b="1">
                <a:solidFill>
                  <a:srgbClr val="FFFF00"/>
                </a:solidFill>
                <a:latin typeface="Arial" charset="0"/>
              </a:rPr>
              <a:t>Disseminazione spaziale</a:t>
            </a:r>
            <a:r>
              <a:rPr lang="it-IT">
                <a:solidFill>
                  <a:srgbClr val="FFFF00"/>
                </a:solidFill>
                <a:latin typeface="Arial" charset="0"/>
              </a:rPr>
              <a:t>: sintomi/segni riconducibili a 2 o più aree non contigue.</a:t>
            </a:r>
            <a:endParaRPr lang="it-IT" sz="1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641725" y="779463"/>
            <a:ext cx="1831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rgbClr val="FFFF00"/>
                </a:solidFill>
                <a:latin typeface="Arial" charset="0"/>
              </a:rPr>
              <a:t>CLINICA</a:t>
            </a:r>
            <a:endParaRPr lang="it-IT" sz="5400" b="1">
              <a:latin typeface="Times New Roman" pitchFamily="18" charset="0"/>
            </a:endParaRPr>
          </a:p>
        </p:txBody>
      </p:sp>
      <p:pic>
        <p:nvPicPr>
          <p:cNvPr id="32772" name="Picture 4" descr="PE0156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267200"/>
            <a:ext cx="29718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33400" y="4521200"/>
            <a:ext cx="52927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latin typeface="Arial" charset="0"/>
              </a:rPr>
              <a:t>CRITERI DIAGNOSTICI DI POSER (1983)</a:t>
            </a:r>
          </a:p>
          <a:p>
            <a:endParaRPr lang="it-IT" b="1">
              <a:solidFill>
                <a:srgbClr val="FFFF00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it-IT" sz="1600" b="1">
                <a:latin typeface="Arial" charset="0"/>
              </a:rPr>
              <a:t> SM Definita Clinicamente (CDMS)</a:t>
            </a:r>
          </a:p>
          <a:p>
            <a:pPr>
              <a:buFontTx/>
              <a:buChar char="•"/>
            </a:pPr>
            <a:r>
              <a:rPr lang="it-IT" sz="1600" b="1">
                <a:latin typeface="Arial" charset="0"/>
              </a:rPr>
              <a:t> SM Probabile Clinicamente (CPMS)</a:t>
            </a:r>
          </a:p>
          <a:p>
            <a:pPr>
              <a:buFontTx/>
              <a:buChar char="•"/>
            </a:pPr>
            <a:r>
              <a:rPr lang="it-IT" sz="1600" b="1">
                <a:latin typeface="Arial" charset="0"/>
              </a:rPr>
              <a:t> SM Definita con Supporto di Laboratorio (LSDMS)</a:t>
            </a:r>
          </a:p>
          <a:p>
            <a:pPr>
              <a:buFontTx/>
              <a:buChar char="•"/>
            </a:pPr>
            <a:r>
              <a:rPr lang="it-IT" sz="1600" b="1">
                <a:latin typeface="Arial" charset="0"/>
              </a:rPr>
              <a:t> SM Probabile con Supporto di Laboratorio (LSPMS)</a:t>
            </a:r>
            <a:endParaRPr lang="it-IT" sz="2800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smtClean="0">
                <a:solidFill>
                  <a:srgbClr val="FFFF00"/>
                </a:solidFill>
                <a:effectLst/>
                <a:latin typeface="Arial" charset="0"/>
              </a:rPr>
              <a:t>Razionale dei nuovi criteri diagnostici (Mc Donald, 2001)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1042988" y="1844675"/>
            <a:ext cx="7129462" cy="33131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1116013" y="1989138"/>
            <a:ext cx="4914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latin typeface="Arial" charset="0"/>
                <a:cs typeface="Arial" charset="0"/>
              </a:rPr>
              <a:t>■  </a:t>
            </a:r>
            <a:r>
              <a:rPr lang="it-IT" sz="2000" b="1">
                <a:latin typeface="Arial" charset="0"/>
              </a:rPr>
              <a:t>Clinici e di storia naturale</a:t>
            </a: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1116013" y="2924175"/>
            <a:ext cx="2160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latin typeface="Arial" charset="0"/>
                <a:cs typeface="Arial" charset="0"/>
              </a:rPr>
              <a:t>■  </a:t>
            </a:r>
            <a:r>
              <a:rPr lang="it-IT" sz="2000" b="1">
                <a:latin typeface="Arial" charset="0"/>
              </a:rPr>
              <a:t>Patogenetici</a:t>
            </a: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1116013" y="3933825"/>
            <a:ext cx="4848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latin typeface="Arial" charset="0"/>
                <a:cs typeface="Arial" charset="0"/>
              </a:rPr>
              <a:t>■  </a:t>
            </a:r>
            <a:r>
              <a:rPr lang="it-IT" sz="2000" b="1">
                <a:latin typeface="Arial" charset="0"/>
              </a:rPr>
              <a:t>Risultati dei trials clinici</a:t>
            </a:r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2627313" y="6092825"/>
            <a:ext cx="4032250" cy="7651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sz="2400" b="1">
              <a:latin typeface="Arial" charset="0"/>
            </a:endParaRPr>
          </a:p>
          <a:p>
            <a:pPr algn="ctr"/>
            <a:r>
              <a:rPr lang="it-IT" sz="2400" b="1">
                <a:solidFill>
                  <a:schemeClr val="hlink"/>
                </a:solidFill>
                <a:latin typeface="Arial" charset="0"/>
              </a:rPr>
              <a:t>Trattamento precoce</a:t>
            </a:r>
          </a:p>
          <a:p>
            <a:pPr algn="ctr"/>
            <a:endParaRPr lang="it-IT" sz="2400">
              <a:latin typeface="Arial" charset="0"/>
            </a:endParaRPr>
          </a:p>
        </p:txBody>
      </p:sp>
      <p:sp>
        <p:nvSpPr>
          <p:cNvPr id="33800" name="AutoShape 10"/>
          <p:cNvSpPr>
            <a:spLocks noChangeArrowheads="1"/>
          </p:cNvSpPr>
          <p:nvPr/>
        </p:nvSpPr>
        <p:spPr bwMode="auto">
          <a:xfrm>
            <a:off x="4427538" y="5157788"/>
            <a:ext cx="431800" cy="863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5003800" y="2781300"/>
            <a:ext cx="2592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latin typeface="Arial" charset="0"/>
              </a:rPr>
              <a:t>Neuropatologia</a:t>
            </a:r>
          </a:p>
          <a:p>
            <a:r>
              <a:rPr lang="it-IT" sz="2000" b="1">
                <a:latin typeface="Arial" charset="0"/>
              </a:rPr>
              <a:t>Neuroimmagini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505200" y="4495800"/>
            <a:ext cx="51816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it-IT">
                <a:solidFill>
                  <a:srgbClr val="FFFF00"/>
                </a:solidFill>
                <a:latin typeface="Arial" pitchFamily="34" charset="0"/>
              </a:rPr>
              <a:t> Motilità oculare estrinseca (</a:t>
            </a:r>
            <a:r>
              <a:rPr lang="it-IT" b="1">
                <a:solidFill>
                  <a:srgbClr val="FFFF00"/>
                </a:solidFill>
                <a:latin typeface="Arial" pitchFamily="34" charset="0"/>
              </a:rPr>
              <a:t>diplopia</a:t>
            </a:r>
            <a:r>
              <a:rPr lang="it-IT">
                <a:solidFill>
                  <a:srgbClr val="FFFF00"/>
                </a:solidFill>
                <a:latin typeface="Arial" pitchFamily="34" charset="0"/>
              </a:rPr>
              <a:t>)</a:t>
            </a:r>
          </a:p>
          <a:p>
            <a:pPr>
              <a:buFontTx/>
              <a:buChar char="•"/>
              <a:defRPr/>
            </a:pPr>
            <a:r>
              <a:rPr lang="it-IT">
                <a:solidFill>
                  <a:srgbClr val="FFFF00"/>
                </a:solidFill>
                <a:latin typeface="Arial" pitchFamily="34" charset="0"/>
              </a:rPr>
              <a:t> Nevralgia trigeminale	</a:t>
            </a:r>
          </a:p>
          <a:p>
            <a:pPr>
              <a:buFontTx/>
              <a:buChar char="•"/>
              <a:defRPr/>
            </a:pPr>
            <a:r>
              <a:rPr lang="it-IT">
                <a:solidFill>
                  <a:srgbClr val="FFFF00"/>
                </a:solidFill>
                <a:latin typeface="Arial" pitchFamily="34" charset="0"/>
              </a:rPr>
              <a:t> Turbe sfinteriche (urinarie e fecali)</a:t>
            </a:r>
          </a:p>
          <a:p>
            <a:pPr>
              <a:buFontTx/>
              <a:buChar char="•"/>
              <a:defRPr/>
            </a:pPr>
            <a:endParaRPr lang="it-IT">
              <a:solidFill>
                <a:srgbClr val="FFFF00"/>
              </a:solidFill>
              <a:latin typeface="Arial" pitchFamily="34" charset="0"/>
            </a:endParaRPr>
          </a:p>
          <a:p>
            <a:pPr>
              <a:defRPr/>
            </a:pPr>
            <a:r>
              <a:rPr lang="it-IT" sz="2000">
                <a:solidFill>
                  <a:srgbClr val="FF0000"/>
                </a:solidFill>
                <a:latin typeface="Arial" pitchFamily="34" charset="0"/>
              </a:rPr>
              <a:t>Aspecifici (!)</a:t>
            </a:r>
            <a:r>
              <a:rPr lang="it-IT">
                <a:solidFill>
                  <a:srgbClr val="FFFF00"/>
                </a:solidFill>
                <a:latin typeface="Arial" pitchFamily="34" charset="0"/>
              </a:rPr>
              <a:t>: </a:t>
            </a:r>
            <a:r>
              <a: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paresi periferica del nervo facciale, astenia, fatica, cefalea, crisi epilettiche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3733800" y="1533525"/>
          <a:ext cx="1776413" cy="2185988"/>
        </p:xfrm>
        <a:graphic>
          <a:graphicData uri="http://schemas.openxmlformats.org/presentationml/2006/ole">
            <p:oleObj spid="_x0000_s5122" name="Immagine bitmap" r:id="rId3" imgW="2187130" imgH="2690093" progId="Paint.Picture">
              <p:embed/>
            </p:oleObj>
          </a:graphicData>
        </a:graphic>
      </p:graphicFrame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955675" y="1547813"/>
          <a:ext cx="1558925" cy="2185987"/>
        </p:xfrm>
        <a:graphic>
          <a:graphicData uri="http://schemas.openxmlformats.org/presentationml/2006/ole">
            <p:oleObj spid="_x0000_s5123" name="Immagine bitmap" r:id="rId4" imgW="2232854" imgH="3132091" progId="Paint.Picture">
              <p:embed/>
            </p:oleObj>
          </a:graphicData>
        </a:graphic>
      </p:graphicFrame>
      <p:graphicFrame>
        <p:nvGraphicFramePr>
          <p:cNvPr id="5124" name="Object 5"/>
          <p:cNvGraphicFramePr>
            <a:graphicFrameLocks noChangeAspect="1"/>
          </p:cNvGraphicFramePr>
          <p:nvPr/>
        </p:nvGraphicFramePr>
        <p:xfrm>
          <a:off x="6629400" y="1511300"/>
          <a:ext cx="1463675" cy="2187575"/>
        </p:xfrm>
        <a:graphic>
          <a:graphicData uri="http://schemas.openxmlformats.org/presentationml/2006/ole">
            <p:oleObj spid="_x0000_s5124" name="Immagine bitmap" r:id="rId5" imgW="1874682" imgH="2803810" progId="Paint.Picture">
              <p:embed/>
            </p:oleObj>
          </a:graphicData>
        </a:graphic>
      </p:graphicFrame>
      <p:graphicFrame>
        <p:nvGraphicFramePr>
          <p:cNvPr id="5125" name="Object 6"/>
          <p:cNvGraphicFramePr>
            <a:graphicFrameLocks noChangeAspect="1"/>
          </p:cNvGraphicFramePr>
          <p:nvPr/>
        </p:nvGraphicFramePr>
        <p:xfrm>
          <a:off x="828675" y="4343400"/>
          <a:ext cx="1914525" cy="2187575"/>
        </p:xfrm>
        <a:graphic>
          <a:graphicData uri="http://schemas.openxmlformats.org/presentationml/2006/ole">
            <p:oleObj spid="_x0000_s5125" name="Immagine bitmap" r:id="rId6" imgW="2827265" imgH="3231160" progId="Paint.Picture">
              <p:embed/>
            </p:oleObj>
          </a:graphicData>
        </a:graphic>
      </p:graphicFrame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268538" y="396875"/>
            <a:ext cx="5203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b="1">
                <a:solidFill>
                  <a:srgbClr val="FFFF00"/>
                </a:solidFill>
                <a:latin typeface="Arial" charset="0"/>
              </a:rPr>
              <a:t>SINTOMI ALL’ESORDIO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33400" y="1166813"/>
            <a:ext cx="280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FF00"/>
                </a:solidFill>
                <a:latin typeface="Arial" charset="0"/>
              </a:rPr>
              <a:t>Somatosensoriali	21-55%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657600" y="1166813"/>
            <a:ext cx="188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FF00"/>
                </a:solidFill>
                <a:latin typeface="Arial" charset="0"/>
              </a:rPr>
              <a:t>Motori	32-41%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461125" y="1166813"/>
            <a:ext cx="169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FF00"/>
                </a:solidFill>
                <a:latin typeface="Arial" charset="0"/>
              </a:rPr>
              <a:t> Visivi  14-23%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01650" y="3900488"/>
            <a:ext cx="300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FF00"/>
                </a:solidFill>
                <a:latin typeface="Arial" charset="0"/>
              </a:rPr>
              <a:t>Coordinazione motoria 13%</a:t>
            </a:r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563688" y="712788"/>
            <a:ext cx="68151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rgbClr val="FFFF00"/>
                </a:solidFill>
                <a:latin typeface="Arial" charset="0"/>
              </a:rPr>
              <a:t>Compromissione delle vie motorie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409825" y="1676400"/>
            <a:ext cx="4448175" cy="4365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200" b="1">
                <a:solidFill>
                  <a:srgbClr val="FFFF00"/>
                </a:solidFill>
                <a:latin typeface="Arial" charset="0"/>
              </a:rPr>
              <a:t>Frequente nella SM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828800" y="2459038"/>
            <a:ext cx="6096000" cy="4365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200" b="1">
                <a:latin typeface="Arial" charset="0"/>
              </a:rPr>
              <a:t>Interessamento del tratto corticospinale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533400" y="3124200"/>
            <a:ext cx="6200775" cy="1441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200" b="1">
                <a:solidFill>
                  <a:srgbClr val="FFFF00"/>
                </a:solidFill>
                <a:latin typeface="Arial" charset="0"/>
              </a:rPr>
              <a:t>Para- tetraparesi-plegia </a:t>
            </a:r>
          </a:p>
          <a:p>
            <a:pPr algn="ctr"/>
            <a:r>
              <a:rPr lang="it-IT" sz="2200" b="1">
                <a:solidFill>
                  <a:srgbClr val="FFFF00"/>
                </a:solidFill>
                <a:latin typeface="Arial" charset="0"/>
              </a:rPr>
              <a:t>Spasticità</a:t>
            </a:r>
          </a:p>
          <a:p>
            <a:pPr algn="ctr"/>
            <a:r>
              <a:rPr lang="it-IT" sz="2200" b="1">
                <a:solidFill>
                  <a:srgbClr val="FFFF00"/>
                </a:solidFill>
                <a:latin typeface="Arial" charset="0"/>
              </a:rPr>
              <a:t>Ipereccitabilità dei riflessi osteotendinei</a:t>
            </a:r>
          </a:p>
          <a:p>
            <a:pPr algn="ctr"/>
            <a:r>
              <a:rPr lang="it-IT" sz="2200" b="1">
                <a:solidFill>
                  <a:srgbClr val="FFFF00"/>
                </a:solidFill>
                <a:latin typeface="Arial" charset="0"/>
              </a:rPr>
              <a:t>Amiotrofia distale</a:t>
            </a: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990600" y="5029200"/>
            <a:ext cx="5819775" cy="83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rgbClr val="FFFF00"/>
                </a:solidFill>
                <a:latin typeface="Arial" charset="0"/>
              </a:rPr>
              <a:t>Fatica, debolezza, clono (fenomeno di Uhthoff</a:t>
            </a:r>
            <a:r>
              <a:rPr lang="it-IT" b="1">
                <a:solidFill>
                  <a:srgbClr val="FFFF00"/>
                </a:solidFill>
                <a:latin typeface="Arial" charset="0"/>
              </a:rPr>
              <a:t>)</a:t>
            </a:r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6934200" y="3810000"/>
          <a:ext cx="1962150" cy="2414588"/>
        </p:xfrm>
        <a:graphic>
          <a:graphicData uri="http://schemas.openxmlformats.org/presentationml/2006/ole">
            <p:oleObj spid="_x0000_s6146" name="Immagine bitmap" r:id="rId3" imgW="2187130" imgH="2690093" progId="Paint.Picture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908050"/>
          <a:ext cx="9144000" cy="5949950"/>
        </p:xfrm>
        <a:graphic>
          <a:graphicData uri="http://schemas.openxmlformats.org/presentationml/2006/ole">
            <p:oleObj spid="_x0000_s1026" name="Image" r:id="rId3" imgW="6704762" imgH="3847619" progId="Photoshop.Image.7">
              <p:embed/>
            </p:oleObj>
          </a:graphicData>
        </a:graphic>
      </p:graphicFrame>
      <p:sp>
        <p:nvSpPr>
          <p:cNvPr id="1027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>
                <a:solidFill>
                  <a:srgbClr val="FFFF00"/>
                </a:solidFill>
                <a:effectLst/>
                <a:latin typeface="Arial" charset="0"/>
              </a:rPr>
              <a:t>La fibra nervosa</a:t>
            </a:r>
            <a:br>
              <a:rPr lang="it-IT" sz="4000" smtClean="0">
                <a:solidFill>
                  <a:srgbClr val="FFFF00"/>
                </a:solidFill>
                <a:effectLst/>
                <a:latin typeface="Arial" charset="0"/>
              </a:rPr>
            </a:br>
            <a:endParaRPr lang="it-IT" sz="4000" smtClean="0"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930400" y="636588"/>
            <a:ext cx="60245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rgbClr val="FFFF00"/>
                </a:solidFill>
                <a:latin typeface="Arial" charset="0"/>
              </a:rPr>
              <a:t>Compromissione vie sensitive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409825" y="1447800"/>
            <a:ext cx="4448175" cy="4365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200" b="1">
                <a:solidFill>
                  <a:srgbClr val="FFFF00"/>
                </a:solidFill>
                <a:latin typeface="Arial" charset="0"/>
              </a:rPr>
              <a:t>Frequente all’esordio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609600" y="2133600"/>
            <a:ext cx="8153400" cy="771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200" b="1">
                <a:solidFill>
                  <a:srgbClr val="FFFF00"/>
                </a:solidFill>
                <a:latin typeface="Arial" charset="0"/>
              </a:rPr>
              <a:t>Lesioni del tratto spino-talamico, cordoni posteriori</a:t>
            </a:r>
          </a:p>
          <a:p>
            <a:r>
              <a:rPr lang="it-IT" sz="2200" b="1">
                <a:solidFill>
                  <a:srgbClr val="FFFF00"/>
                </a:solidFill>
                <a:latin typeface="Arial" charset="0"/>
              </a:rPr>
              <a:t>Lesioni a carico delle radici posteriori nella zona d’ingresso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2339975" y="3200400"/>
            <a:ext cx="5813425" cy="11064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200" b="1">
                <a:solidFill>
                  <a:srgbClr val="FFFF00"/>
                </a:solidFill>
                <a:latin typeface="Arial" charset="0"/>
              </a:rPr>
              <a:t>Perdita/riduzione della propriocezione (vibrazione e senso di posizione degli arti), dolore, tatto, temperatura</a:t>
            </a: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2486025" y="4724400"/>
            <a:ext cx="5362575" cy="83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rgbClr val="FFFF00"/>
                </a:solidFill>
                <a:latin typeface="Arial" charset="0"/>
              </a:rPr>
              <a:t>Disestesie, parestesie (fenomeno di Uhthoff</a:t>
            </a:r>
            <a:r>
              <a:rPr lang="it-IT" b="1">
                <a:solidFill>
                  <a:srgbClr val="FFFF00"/>
                </a:solidFill>
                <a:latin typeface="Arial" charset="0"/>
              </a:rPr>
              <a:t>)</a:t>
            </a:r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304800" y="4214813"/>
          <a:ext cx="1776413" cy="2490787"/>
        </p:xfrm>
        <a:graphic>
          <a:graphicData uri="http://schemas.openxmlformats.org/presentationml/2006/ole">
            <p:oleObj spid="_x0000_s7170" name="Immagine bitmap" r:id="rId3" imgW="2232854" imgH="3132091" progId="Paint.Picture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4876800"/>
            <a:ext cx="7924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>
                <a:solidFill>
                  <a:srgbClr val="FFFF00"/>
                </a:solidFill>
                <a:latin typeface="Arial" charset="0"/>
              </a:rPr>
              <a:t>Disfunzione nervosa che riflette una caduta del fattore di sicurezza (</a:t>
            </a:r>
            <a:r>
              <a:rPr lang="it-IT" b="1">
                <a:solidFill>
                  <a:srgbClr val="FFFF00"/>
                </a:solidFill>
                <a:latin typeface="Arial" charset="0"/>
              </a:rPr>
              <a:t>safety</a:t>
            </a:r>
            <a:r>
              <a:rPr lang="it-IT">
                <a:solidFill>
                  <a:srgbClr val="FFFF00"/>
                </a:solidFill>
                <a:latin typeface="Arial" charset="0"/>
              </a:rPr>
              <a:t> </a:t>
            </a:r>
            <a:r>
              <a:rPr lang="it-IT" b="1">
                <a:solidFill>
                  <a:srgbClr val="FFFF00"/>
                </a:solidFill>
                <a:latin typeface="Arial" charset="0"/>
              </a:rPr>
              <a:t>factor</a:t>
            </a:r>
            <a:r>
              <a:rPr lang="it-IT">
                <a:solidFill>
                  <a:srgbClr val="FFFF00"/>
                </a:solidFill>
                <a:latin typeface="Arial" charset="0"/>
              </a:rPr>
              <a:t>) sotto la soglia di conduzione nervosa secondario a modificazioni microambientali (ad es. aumento della temperatura corporea) alle quali fibre demielinizzate diventano sensibili</a:t>
            </a:r>
            <a:endParaRPr lang="it-IT" sz="1600">
              <a:solidFill>
                <a:srgbClr val="FF9933"/>
              </a:solidFill>
              <a:latin typeface="Arial" charset="0"/>
            </a:endParaRP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1376363" y="1577975"/>
            <a:ext cx="6302375" cy="1058863"/>
            <a:chOff x="963" y="734"/>
            <a:chExt cx="3970" cy="667"/>
          </a:xfrm>
        </p:grpSpPr>
        <p:sp>
          <p:nvSpPr>
            <p:cNvPr id="65540" name="AutoShape 4"/>
            <p:cNvSpPr>
              <a:spLocks noChangeAspect="1" noChangeArrowheads="1"/>
            </p:cNvSpPr>
            <p:nvPr/>
          </p:nvSpPr>
          <p:spPr bwMode="auto">
            <a:xfrm>
              <a:off x="2688" y="1056"/>
              <a:ext cx="645" cy="33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5541" name="AutoShape 5"/>
            <p:cNvSpPr>
              <a:spLocks noChangeAspect="1" noChangeArrowheads="1"/>
            </p:cNvSpPr>
            <p:nvPr/>
          </p:nvSpPr>
          <p:spPr bwMode="auto">
            <a:xfrm>
              <a:off x="1085" y="1064"/>
              <a:ext cx="645" cy="33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5542" name="AutoShape 6"/>
            <p:cNvSpPr>
              <a:spLocks noChangeAspect="1" noChangeArrowheads="1"/>
            </p:cNvSpPr>
            <p:nvPr/>
          </p:nvSpPr>
          <p:spPr bwMode="auto">
            <a:xfrm>
              <a:off x="1884" y="1064"/>
              <a:ext cx="645" cy="33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5543" name="AutoShape 7"/>
            <p:cNvSpPr>
              <a:spLocks noChangeAspect="1" noChangeArrowheads="1"/>
            </p:cNvSpPr>
            <p:nvPr/>
          </p:nvSpPr>
          <p:spPr bwMode="auto">
            <a:xfrm>
              <a:off x="3481" y="1064"/>
              <a:ext cx="645" cy="33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5544" name="Rectangle 8"/>
            <p:cNvSpPr>
              <a:spLocks noChangeAspect="1" noChangeArrowheads="1"/>
            </p:cNvSpPr>
            <p:nvPr/>
          </p:nvSpPr>
          <p:spPr bwMode="auto">
            <a:xfrm>
              <a:off x="963" y="1187"/>
              <a:ext cx="3378" cy="9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4847" name="Line 9"/>
            <p:cNvSpPr>
              <a:spLocks noChangeAspect="1" noChangeShapeType="1"/>
            </p:cNvSpPr>
            <p:nvPr/>
          </p:nvSpPr>
          <p:spPr bwMode="auto">
            <a:xfrm>
              <a:off x="1468" y="819"/>
              <a:ext cx="799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848" name="AutoShape 10"/>
            <p:cNvSpPr>
              <a:spLocks noChangeAspect="1" noChangeArrowheads="1"/>
            </p:cNvSpPr>
            <p:nvPr/>
          </p:nvSpPr>
          <p:spPr bwMode="auto">
            <a:xfrm>
              <a:off x="1055" y="1003"/>
              <a:ext cx="737" cy="245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849" name="Line 11"/>
            <p:cNvSpPr>
              <a:spLocks noChangeAspect="1" noChangeShapeType="1"/>
            </p:cNvSpPr>
            <p:nvPr/>
          </p:nvSpPr>
          <p:spPr bwMode="auto">
            <a:xfrm>
              <a:off x="963" y="1003"/>
              <a:ext cx="0" cy="153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850" name="Line 12"/>
            <p:cNvSpPr>
              <a:spLocks noChangeAspect="1" noChangeShapeType="1"/>
            </p:cNvSpPr>
            <p:nvPr/>
          </p:nvSpPr>
          <p:spPr bwMode="auto">
            <a:xfrm>
              <a:off x="1301" y="1341"/>
              <a:ext cx="153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851" name="Line 13"/>
            <p:cNvSpPr>
              <a:spLocks noChangeAspect="1" noChangeShapeType="1"/>
            </p:cNvSpPr>
            <p:nvPr/>
          </p:nvSpPr>
          <p:spPr bwMode="auto">
            <a:xfrm flipH="1">
              <a:off x="1331" y="942"/>
              <a:ext cx="185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852" name="Line 14"/>
            <p:cNvSpPr>
              <a:spLocks noChangeAspect="1" noChangeShapeType="1"/>
            </p:cNvSpPr>
            <p:nvPr/>
          </p:nvSpPr>
          <p:spPr bwMode="auto">
            <a:xfrm flipV="1">
              <a:off x="1822" y="1003"/>
              <a:ext cx="0" cy="153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853" name="Text Box 15"/>
            <p:cNvSpPr txBox="1">
              <a:spLocks noChangeAspect="1" noChangeArrowheads="1"/>
            </p:cNvSpPr>
            <p:nvPr/>
          </p:nvSpPr>
          <p:spPr bwMode="auto">
            <a:xfrm>
              <a:off x="3273" y="734"/>
              <a:ext cx="16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b="1">
                  <a:solidFill>
                    <a:schemeClr val="hlink"/>
                  </a:solidFill>
                  <a:latin typeface="Arial" charset="0"/>
                </a:rPr>
                <a:t>Fibra nervosa normale</a:t>
              </a:r>
            </a:p>
          </p:txBody>
        </p:sp>
      </p:grpSp>
      <p:grpSp>
        <p:nvGrpSpPr>
          <p:cNvPr id="34820" name="Group 16"/>
          <p:cNvGrpSpPr>
            <a:grpSpLocks/>
          </p:cNvGrpSpPr>
          <p:nvPr/>
        </p:nvGrpSpPr>
        <p:grpSpPr bwMode="auto">
          <a:xfrm>
            <a:off x="1371600" y="3003550"/>
            <a:ext cx="6343650" cy="1949450"/>
            <a:chOff x="960" y="1632"/>
            <a:chExt cx="3996" cy="1228"/>
          </a:xfrm>
        </p:grpSpPr>
        <p:sp>
          <p:nvSpPr>
            <p:cNvPr id="65553" name="Freeform 17"/>
            <p:cNvSpPr>
              <a:spLocks noChangeAspect="1"/>
            </p:cNvSpPr>
            <p:nvPr/>
          </p:nvSpPr>
          <p:spPr bwMode="auto">
            <a:xfrm>
              <a:off x="2617" y="2064"/>
              <a:ext cx="603" cy="373"/>
            </a:xfrm>
            <a:custGeom>
              <a:avLst/>
              <a:gdLst/>
              <a:ahLst/>
              <a:cxnLst>
                <a:cxn ang="0">
                  <a:pos x="72" y="209"/>
                </a:cxn>
                <a:cxn ang="0">
                  <a:pos x="83" y="113"/>
                </a:cxn>
                <a:cxn ang="0">
                  <a:pos x="222" y="60"/>
                </a:cxn>
                <a:cxn ang="0">
                  <a:pos x="243" y="28"/>
                </a:cxn>
                <a:cxn ang="0">
                  <a:pos x="328" y="60"/>
                </a:cxn>
                <a:cxn ang="0">
                  <a:pos x="531" y="60"/>
                </a:cxn>
                <a:cxn ang="0">
                  <a:pos x="552" y="124"/>
                </a:cxn>
                <a:cxn ang="0">
                  <a:pos x="584" y="135"/>
                </a:cxn>
                <a:cxn ang="0">
                  <a:pos x="691" y="135"/>
                </a:cxn>
                <a:cxn ang="0">
                  <a:pos x="702" y="167"/>
                </a:cxn>
                <a:cxn ang="0">
                  <a:pos x="734" y="156"/>
                </a:cxn>
                <a:cxn ang="0">
                  <a:pos x="830" y="177"/>
                </a:cxn>
                <a:cxn ang="0">
                  <a:pos x="851" y="199"/>
                </a:cxn>
                <a:cxn ang="0">
                  <a:pos x="872" y="252"/>
                </a:cxn>
                <a:cxn ang="0">
                  <a:pos x="862" y="423"/>
                </a:cxn>
                <a:cxn ang="0">
                  <a:pos x="819" y="412"/>
                </a:cxn>
                <a:cxn ang="0">
                  <a:pos x="755" y="391"/>
                </a:cxn>
                <a:cxn ang="0">
                  <a:pos x="691" y="423"/>
                </a:cxn>
                <a:cxn ang="0">
                  <a:pos x="627" y="487"/>
                </a:cxn>
                <a:cxn ang="0">
                  <a:pos x="584" y="476"/>
                </a:cxn>
                <a:cxn ang="0">
                  <a:pos x="520" y="455"/>
                </a:cxn>
                <a:cxn ang="0">
                  <a:pos x="446" y="476"/>
                </a:cxn>
                <a:cxn ang="0">
                  <a:pos x="414" y="561"/>
                </a:cxn>
                <a:cxn ang="0">
                  <a:pos x="382" y="583"/>
                </a:cxn>
                <a:cxn ang="0">
                  <a:pos x="328" y="572"/>
                </a:cxn>
                <a:cxn ang="0">
                  <a:pos x="275" y="508"/>
                </a:cxn>
                <a:cxn ang="0">
                  <a:pos x="115" y="455"/>
                </a:cxn>
                <a:cxn ang="0">
                  <a:pos x="51" y="380"/>
                </a:cxn>
                <a:cxn ang="0">
                  <a:pos x="62" y="284"/>
                </a:cxn>
                <a:cxn ang="0">
                  <a:pos x="8" y="209"/>
                </a:cxn>
                <a:cxn ang="0">
                  <a:pos x="40" y="220"/>
                </a:cxn>
                <a:cxn ang="0">
                  <a:pos x="72" y="209"/>
                </a:cxn>
              </a:cxnLst>
              <a:rect l="0" t="0" r="r" b="b"/>
              <a:pathLst>
                <a:path w="943" h="583">
                  <a:moveTo>
                    <a:pt x="72" y="209"/>
                  </a:moveTo>
                  <a:cubicBezTo>
                    <a:pt x="76" y="177"/>
                    <a:pt x="75" y="144"/>
                    <a:pt x="83" y="113"/>
                  </a:cubicBezTo>
                  <a:cubicBezTo>
                    <a:pt x="97" y="57"/>
                    <a:pt x="185" y="65"/>
                    <a:pt x="222" y="60"/>
                  </a:cubicBezTo>
                  <a:cubicBezTo>
                    <a:pt x="229" y="49"/>
                    <a:pt x="233" y="36"/>
                    <a:pt x="243" y="28"/>
                  </a:cubicBezTo>
                  <a:cubicBezTo>
                    <a:pt x="277" y="0"/>
                    <a:pt x="301" y="42"/>
                    <a:pt x="328" y="60"/>
                  </a:cubicBezTo>
                  <a:cubicBezTo>
                    <a:pt x="373" y="55"/>
                    <a:pt x="488" y="35"/>
                    <a:pt x="531" y="60"/>
                  </a:cubicBezTo>
                  <a:cubicBezTo>
                    <a:pt x="550" y="71"/>
                    <a:pt x="531" y="117"/>
                    <a:pt x="552" y="124"/>
                  </a:cubicBezTo>
                  <a:cubicBezTo>
                    <a:pt x="563" y="128"/>
                    <a:pt x="573" y="131"/>
                    <a:pt x="584" y="135"/>
                  </a:cubicBezTo>
                  <a:cubicBezTo>
                    <a:pt x="680" y="110"/>
                    <a:pt x="650" y="92"/>
                    <a:pt x="691" y="135"/>
                  </a:cubicBezTo>
                  <a:cubicBezTo>
                    <a:pt x="695" y="146"/>
                    <a:pt x="692" y="162"/>
                    <a:pt x="702" y="167"/>
                  </a:cubicBezTo>
                  <a:cubicBezTo>
                    <a:pt x="712" y="172"/>
                    <a:pt x="723" y="156"/>
                    <a:pt x="734" y="156"/>
                  </a:cubicBezTo>
                  <a:cubicBezTo>
                    <a:pt x="768" y="156"/>
                    <a:pt x="799" y="167"/>
                    <a:pt x="830" y="177"/>
                  </a:cubicBezTo>
                  <a:cubicBezTo>
                    <a:pt x="837" y="184"/>
                    <a:pt x="849" y="189"/>
                    <a:pt x="851" y="199"/>
                  </a:cubicBezTo>
                  <a:cubicBezTo>
                    <a:pt x="861" y="260"/>
                    <a:pt x="808" y="230"/>
                    <a:pt x="872" y="252"/>
                  </a:cubicBezTo>
                  <a:cubicBezTo>
                    <a:pt x="919" y="297"/>
                    <a:pt x="943" y="395"/>
                    <a:pt x="862" y="423"/>
                  </a:cubicBezTo>
                  <a:cubicBezTo>
                    <a:pt x="848" y="419"/>
                    <a:pt x="833" y="416"/>
                    <a:pt x="819" y="412"/>
                  </a:cubicBezTo>
                  <a:cubicBezTo>
                    <a:pt x="797" y="406"/>
                    <a:pt x="755" y="391"/>
                    <a:pt x="755" y="391"/>
                  </a:cubicBezTo>
                  <a:cubicBezTo>
                    <a:pt x="702" y="335"/>
                    <a:pt x="713" y="395"/>
                    <a:pt x="691" y="423"/>
                  </a:cubicBezTo>
                  <a:cubicBezTo>
                    <a:pt x="672" y="447"/>
                    <a:pt x="648" y="466"/>
                    <a:pt x="627" y="487"/>
                  </a:cubicBezTo>
                  <a:cubicBezTo>
                    <a:pt x="613" y="483"/>
                    <a:pt x="598" y="480"/>
                    <a:pt x="584" y="476"/>
                  </a:cubicBezTo>
                  <a:cubicBezTo>
                    <a:pt x="562" y="470"/>
                    <a:pt x="520" y="455"/>
                    <a:pt x="520" y="455"/>
                  </a:cubicBezTo>
                  <a:cubicBezTo>
                    <a:pt x="495" y="462"/>
                    <a:pt x="464" y="458"/>
                    <a:pt x="446" y="476"/>
                  </a:cubicBezTo>
                  <a:cubicBezTo>
                    <a:pt x="425" y="497"/>
                    <a:pt x="430" y="535"/>
                    <a:pt x="414" y="561"/>
                  </a:cubicBezTo>
                  <a:cubicBezTo>
                    <a:pt x="407" y="572"/>
                    <a:pt x="393" y="576"/>
                    <a:pt x="382" y="583"/>
                  </a:cubicBezTo>
                  <a:cubicBezTo>
                    <a:pt x="364" y="579"/>
                    <a:pt x="344" y="581"/>
                    <a:pt x="328" y="572"/>
                  </a:cubicBezTo>
                  <a:cubicBezTo>
                    <a:pt x="304" y="558"/>
                    <a:pt x="298" y="523"/>
                    <a:pt x="275" y="508"/>
                  </a:cubicBezTo>
                  <a:cubicBezTo>
                    <a:pt x="231" y="479"/>
                    <a:pt x="166" y="465"/>
                    <a:pt x="115" y="455"/>
                  </a:cubicBezTo>
                  <a:cubicBezTo>
                    <a:pt x="63" y="403"/>
                    <a:pt x="83" y="429"/>
                    <a:pt x="51" y="380"/>
                  </a:cubicBezTo>
                  <a:cubicBezTo>
                    <a:pt x="75" y="305"/>
                    <a:pt x="79" y="337"/>
                    <a:pt x="62" y="284"/>
                  </a:cubicBezTo>
                  <a:cubicBezTo>
                    <a:pt x="82" y="220"/>
                    <a:pt x="76" y="277"/>
                    <a:pt x="8" y="209"/>
                  </a:cubicBezTo>
                  <a:cubicBezTo>
                    <a:pt x="0" y="201"/>
                    <a:pt x="29" y="220"/>
                    <a:pt x="40" y="220"/>
                  </a:cubicBezTo>
                  <a:cubicBezTo>
                    <a:pt x="51" y="220"/>
                    <a:pt x="61" y="213"/>
                    <a:pt x="72" y="209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5554" name="AutoShape 18"/>
            <p:cNvSpPr>
              <a:spLocks noChangeAspect="1" noChangeArrowheads="1"/>
            </p:cNvSpPr>
            <p:nvPr/>
          </p:nvSpPr>
          <p:spPr bwMode="auto">
            <a:xfrm>
              <a:off x="1082" y="2082"/>
              <a:ext cx="645" cy="33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5555" name="AutoShape 19"/>
            <p:cNvSpPr>
              <a:spLocks noChangeAspect="1" noChangeArrowheads="1"/>
            </p:cNvSpPr>
            <p:nvPr/>
          </p:nvSpPr>
          <p:spPr bwMode="auto">
            <a:xfrm>
              <a:off x="1881" y="2091"/>
              <a:ext cx="645" cy="33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5556" name="AutoShape 20"/>
            <p:cNvSpPr>
              <a:spLocks noChangeAspect="1" noChangeArrowheads="1"/>
            </p:cNvSpPr>
            <p:nvPr/>
          </p:nvSpPr>
          <p:spPr bwMode="auto">
            <a:xfrm>
              <a:off x="3477" y="2082"/>
              <a:ext cx="644" cy="33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5557" name="Rectangle 21"/>
            <p:cNvSpPr>
              <a:spLocks noChangeAspect="1" noChangeArrowheads="1"/>
            </p:cNvSpPr>
            <p:nvPr/>
          </p:nvSpPr>
          <p:spPr bwMode="auto">
            <a:xfrm>
              <a:off x="960" y="2205"/>
              <a:ext cx="3376" cy="9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4828" name="AutoShape 22"/>
            <p:cNvSpPr>
              <a:spLocks noChangeAspect="1" noChangeArrowheads="1"/>
            </p:cNvSpPr>
            <p:nvPr/>
          </p:nvSpPr>
          <p:spPr bwMode="auto">
            <a:xfrm>
              <a:off x="2113" y="2020"/>
              <a:ext cx="460" cy="24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829" name="Line 23"/>
            <p:cNvSpPr>
              <a:spLocks noChangeAspect="1" noChangeShapeType="1"/>
            </p:cNvSpPr>
            <p:nvPr/>
          </p:nvSpPr>
          <p:spPr bwMode="auto">
            <a:xfrm>
              <a:off x="2021" y="2020"/>
              <a:ext cx="0" cy="15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830" name="Line 24"/>
            <p:cNvSpPr>
              <a:spLocks noChangeAspect="1" noChangeShapeType="1"/>
            </p:cNvSpPr>
            <p:nvPr/>
          </p:nvSpPr>
          <p:spPr bwMode="auto">
            <a:xfrm>
              <a:off x="2358" y="2359"/>
              <a:ext cx="154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831" name="Line 25"/>
            <p:cNvSpPr>
              <a:spLocks noChangeAspect="1" noChangeShapeType="1"/>
            </p:cNvSpPr>
            <p:nvPr/>
          </p:nvSpPr>
          <p:spPr bwMode="auto">
            <a:xfrm flipH="1">
              <a:off x="2389" y="1959"/>
              <a:ext cx="184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832" name="Text Box 26"/>
            <p:cNvSpPr txBox="1">
              <a:spLocks noChangeAspect="1" noChangeArrowheads="1"/>
            </p:cNvSpPr>
            <p:nvPr/>
          </p:nvSpPr>
          <p:spPr bwMode="auto">
            <a:xfrm>
              <a:off x="2880" y="1632"/>
              <a:ext cx="20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b="1">
                  <a:solidFill>
                    <a:schemeClr val="hlink"/>
                  </a:solidFill>
                  <a:latin typeface="Arial" charset="0"/>
                </a:rPr>
                <a:t>Fibra nervosa demielinizzata</a:t>
              </a:r>
            </a:p>
          </p:txBody>
        </p:sp>
        <p:sp>
          <p:nvSpPr>
            <p:cNvPr id="34833" name="AutoShape 27"/>
            <p:cNvSpPr>
              <a:spLocks noChangeAspect="1" noChangeArrowheads="1"/>
            </p:cNvSpPr>
            <p:nvPr/>
          </p:nvSpPr>
          <p:spPr bwMode="auto">
            <a:xfrm>
              <a:off x="2112" y="2015"/>
              <a:ext cx="768" cy="243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834" name="AutoShape 28"/>
            <p:cNvSpPr>
              <a:spLocks noChangeAspect="1" noChangeArrowheads="1"/>
            </p:cNvSpPr>
            <p:nvPr/>
          </p:nvSpPr>
          <p:spPr bwMode="auto">
            <a:xfrm>
              <a:off x="2112" y="2015"/>
              <a:ext cx="1113" cy="243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835" name="Line 29"/>
            <p:cNvSpPr>
              <a:spLocks noChangeAspect="1" noChangeShapeType="1"/>
            </p:cNvSpPr>
            <p:nvPr/>
          </p:nvSpPr>
          <p:spPr bwMode="auto">
            <a:xfrm flipV="1">
              <a:off x="2611" y="2053"/>
              <a:ext cx="0" cy="15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836" name="Line 30"/>
            <p:cNvSpPr>
              <a:spLocks noChangeAspect="1" noChangeShapeType="1"/>
            </p:cNvSpPr>
            <p:nvPr/>
          </p:nvSpPr>
          <p:spPr bwMode="auto">
            <a:xfrm flipV="1">
              <a:off x="2918" y="2053"/>
              <a:ext cx="0" cy="15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837" name="Line 31"/>
            <p:cNvSpPr>
              <a:spLocks noChangeAspect="1" noChangeShapeType="1"/>
            </p:cNvSpPr>
            <p:nvPr/>
          </p:nvSpPr>
          <p:spPr bwMode="auto">
            <a:xfrm flipV="1">
              <a:off x="3264" y="2053"/>
              <a:ext cx="0" cy="15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838" name="Line 32"/>
            <p:cNvSpPr>
              <a:spLocks noChangeAspect="1" noChangeShapeType="1"/>
            </p:cNvSpPr>
            <p:nvPr/>
          </p:nvSpPr>
          <p:spPr bwMode="auto">
            <a:xfrm>
              <a:off x="3379" y="2053"/>
              <a:ext cx="307" cy="461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839" name="Line 33"/>
            <p:cNvSpPr>
              <a:spLocks noChangeAspect="1" noChangeShapeType="1"/>
            </p:cNvSpPr>
            <p:nvPr/>
          </p:nvSpPr>
          <p:spPr bwMode="auto">
            <a:xfrm flipH="1">
              <a:off x="3379" y="1976"/>
              <a:ext cx="230" cy="500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840" name="AutoShape 34"/>
            <p:cNvSpPr>
              <a:spLocks noChangeAspect="1" noChangeArrowheads="1"/>
            </p:cNvSpPr>
            <p:nvPr/>
          </p:nvSpPr>
          <p:spPr bwMode="auto">
            <a:xfrm rot="-1427522">
              <a:off x="3187" y="2360"/>
              <a:ext cx="153" cy="500"/>
            </a:xfrm>
            <a:prstGeom prst="curvedLeftArrow">
              <a:avLst>
                <a:gd name="adj1" fmla="val 65359"/>
                <a:gd name="adj2" fmla="val 130719"/>
                <a:gd name="adj3" fmla="val 33333"/>
              </a:avLst>
            </a:prstGeom>
            <a:solidFill>
              <a:srgbClr val="FF5050"/>
            </a:solidFill>
            <a:ln w="9525">
              <a:solidFill>
                <a:srgbClr val="FF5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841" name="AutoShape 35"/>
            <p:cNvSpPr>
              <a:spLocks noChangeAspect="1" noChangeArrowheads="1"/>
            </p:cNvSpPr>
            <p:nvPr/>
          </p:nvSpPr>
          <p:spPr bwMode="auto">
            <a:xfrm rot="-3454461">
              <a:off x="3590" y="2437"/>
              <a:ext cx="154" cy="499"/>
            </a:xfrm>
            <a:prstGeom prst="curvedLeftArrow">
              <a:avLst>
                <a:gd name="adj1" fmla="val 64805"/>
                <a:gd name="adj2" fmla="val 129610"/>
                <a:gd name="adj3" fmla="val 33333"/>
              </a:avLst>
            </a:prstGeom>
            <a:solidFill>
              <a:srgbClr val="FF5050"/>
            </a:solidFill>
            <a:ln w="9525">
              <a:solidFill>
                <a:srgbClr val="FF5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4821" name="Text Box 36"/>
          <p:cNvSpPr txBox="1">
            <a:spLocks noChangeArrowheads="1"/>
          </p:cNvSpPr>
          <p:nvPr/>
        </p:nvSpPr>
        <p:spPr bwMode="auto">
          <a:xfrm>
            <a:off x="2843213" y="990600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chemeClr val="hlink"/>
                </a:solidFill>
                <a:latin typeface="Arial" charset="0"/>
              </a:rPr>
              <a:t>Fenomeno di Uhthoff</a:t>
            </a:r>
            <a:endParaRPr lang="it-IT" sz="28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34822" name="Rectangle 37"/>
          <p:cNvSpPr>
            <a:spLocks noChangeArrowheads="1"/>
          </p:cNvSpPr>
          <p:nvPr/>
        </p:nvSpPr>
        <p:spPr bwMode="auto">
          <a:xfrm>
            <a:off x="2667000" y="4572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3200" b="1">
                <a:solidFill>
                  <a:srgbClr val="FFFF00"/>
                </a:solidFill>
                <a:latin typeface="Arial" charset="0"/>
              </a:rPr>
              <a:t>Fisiopatologia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971550" y="727075"/>
            <a:ext cx="7759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b="1">
                <a:solidFill>
                  <a:srgbClr val="FFFF00"/>
                </a:solidFill>
                <a:latin typeface="Arial" charset="0"/>
              </a:rPr>
              <a:t>Compromissione delle vie cerebellari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066800" y="1676400"/>
            <a:ext cx="7162800" cy="771525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200" b="1">
                <a:solidFill>
                  <a:srgbClr val="FFFF00"/>
                </a:solidFill>
                <a:latin typeface="Arial" charset="0"/>
              </a:rPr>
              <a:t>In genere in associazione ad interessamento dei tratti corticospinali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981200" y="2852738"/>
            <a:ext cx="5686425" cy="2446337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200" b="1">
                <a:solidFill>
                  <a:srgbClr val="FFFF00"/>
                </a:solidFill>
                <a:latin typeface="Arial" charset="0"/>
              </a:rPr>
              <a:t>Dismetria</a:t>
            </a:r>
          </a:p>
          <a:p>
            <a:pPr algn="ctr"/>
            <a:r>
              <a:rPr lang="it-IT" sz="2200" b="1">
                <a:solidFill>
                  <a:srgbClr val="FFFF00"/>
                </a:solidFill>
                <a:latin typeface="Arial" charset="0"/>
              </a:rPr>
              <a:t>Scomposizione dei movimenti complessi</a:t>
            </a:r>
          </a:p>
          <a:p>
            <a:pPr algn="ctr"/>
            <a:r>
              <a:rPr lang="it-IT" sz="2200" b="1">
                <a:solidFill>
                  <a:srgbClr val="FFFF00"/>
                </a:solidFill>
                <a:latin typeface="Arial" charset="0"/>
              </a:rPr>
              <a:t>Ipotonia</a:t>
            </a:r>
          </a:p>
          <a:p>
            <a:pPr algn="ctr"/>
            <a:r>
              <a:rPr lang="it-IT" sz="2200" b="1">
                <a:solidFill>
                  <a:srgbClr val="FFFF00"/>
                </a:solidFill>
                <a:latin typeface="Arial" charset="0"/>
              </a:rPr>
              <a:t>Tremore intenzionale</a:t>
            </a:r>
          </a:p>
          <a:p>
            <a:pPr algn="ctr"/>
            <a:r>
              <a:rPr lang="it-IT" sz="2200" b="1">
                <a:solidFill>
                  <a:srgbClr val="FFFF00"/>
                </a:solidFill>
                <a:latin typeface="Arial" charset="0"/>
              </a:rPr>
              <a:t>Atassia del tronco e degli arti</a:t>
            </a:r>
          </a:p>
          <a:p>
            <a:pPr algn="ctr"/>
            <a:r>
              <a:rPr lang="it-IT" sz="2200" b="1">
                <a:solidFill>
                  <a:srgbClr val="FFFF00"/>
                </a:solidFill>
                <a:latin typeface="Arial" charset="0"/>
              </a:rPr>
              <a:t>Nistagmo</a:t>
            </a:r>
          </a:p>
          <a:p>
            <a:pPr algn="ctr"/>
            <a:r>
              <a:rPr lang="it-IT" sz="2200" b="1">
                <a:solidFill>
                  <a:srgbClr val="FFFF00"/>
                </a:solidFill>
                <a:latin typeface="Arial" charset="0"/>
              </a:rPr>
              <a:t>Disartria</a:t>
            </a:r>
          </a:p>
        </p:txBody>
      </p:sp>
      <p:sp>
        <p:nvSpPr>
          <p:cNvPr id="35845" name="Rectangle 6"/>
          <p:cNvSpPr>
            <a:spLocks noChangeArrowheads="1"/>
          </p:cNvSpPr>
          <p:nvPr/>
        </p:nvSpPr>
        <p:spPr bwMode="auto">
          <a:xfrm>
            <a:off x="1116013" y="5805488"/>
            <a:ext cx="7127875" cy="863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b="1">
                <a:solidFill>
                  <a:srgbClr val="FFFF00"/>
                </a:solidFill>
              </a:rPr>
              <a:t>Triade di Charcot: </a:t>
            </a:r>
          </a:p>
          <a:p>
            <a:pPr algn="ctr"/>
            <a:r>
              <a:rPr lang="it-IT" sz="2400" b="1">
                <a:solidFill>
                  <a:srgbClr val="FFFF00"/>
                </a:solidFill>
              </a:rPr>
              <a:t>nistagmo, parola scandita, tremore intenzionale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6804025" y="3357563"/>
            <a:ext cx="1987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>
                <a:solidFill>
                  <a:srgbClr val="FF9933"/>
                </a:solidFill>
                <a:latin typeface="Arial" charset="0"/>
              </a:rPr>
              <a:t>Disfunzioni vestibolo-oculari</a:t>
            </a:r>
            <a:endParaRPr lang="it-IT" sz="1400">
              <a:solidFill>
                <a:srgbClr val="FF9933"/>
              </a:solidFill>
              <a:latin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00338" y="3213100"/>
            <a:ext cx="4127500" cy="1028700"/>
            <a:chOff x="1680" y="1992"/>
            <a:chExt cx="2600" cy="648"/>
          </a:xfrm>
        </p:grpSpPr>
        <p:sp>
          <p:nvSpPr>
            <p:cNvPr id="8216" name="Rectangle 4"/>
            <p:cNvSpPr>
              <a:spLocks noChangeArrowheads="1"/>
            </p:cNvSpPr>
            <p:nvPr/>
          </p:nvSpPr>
          <p:spPr bwMode="auto">
            <a:xfrm>
              <a:off x="1680" y="2000"/>
              <a:ext cx="1776" cy="256"/>
            </a:xfrm>
            <a:prstGeom prst="rect">
              <a:avLst/>
            </a:prstGeom>
            <a:noFill/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sz="2000" b="1">
                  <a:solidFill>
                    <a:srgbClr val="FFFF00"/>
                  </a:solidFill>
                  <a:latin typeface="Arial" charset="0"/>
                </a:rPr>
                <a:t>Più frequentemente</a:t>
              </a:r>
            </a:p>
          </p:txBody>
        </p:sp>
        <p:sp>
          <p:nvSpPr>
            <p:cNvPr id="8217" name="Line 5"/>
            <p:cNvSpPr>
              <a:spLocks noChangeShapeType="1"/>
            </p:cNvSpPr>
            <p:nvPr/>
          </p:nvSpPr>
          <p:spPr bwMode="auto">
            <a:xfrm rot="13203274" flipH="1">
              <a:off x="3544" y="1992"/>
              <a:ext cx="736" cy="336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18" name="Line 6"/>
            <p:cNvSpPr>
              <a:spLocks noChangeShapeType="1"/>
            </p:cNvSpPr>
            <p:nvPr/>
          </p:nvSpPr>
          <p:spPr bwMode="auto">
            <a:xfrm>
              <a:off x="3264" y="2256"/>
              <a:ext cx="713" cy="384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6156325" y="4191000"/>
            <a:ext cx="2759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>
                <a:solidFill>
                  <a:srgbClr val="FF9933"/>
                </a:solidFill>
                <a:latin typeface="Arial" charset="0"/>
              </a:rPr>
              <a:t>Disfunzioni internucleari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09600" y="3860800"/>
            <a:ext cx="8534400" cy="2743200"/>
            <a:chOff x="288" y="2400"/>
            <a:chExt cx="5376" cy="1728"/>
          </a:xfrm>
        </p:grpSpPr>
        <p:sp>
          <p:nvSpPr>
            <p:cNvPr id="8206" name="Rectangle 9"/>
            <p:cNvSpPr>
              <a:spLocks noChangeArrowheads="1"/>
            </p:cNvSpPr>
            <p:nvPr/>
          </p:nvSpPr>
          <p:spPr bwMode="auto">
            <a:xfrm>
              <a:off x="288" y="2400"/>
              <a:ext cx="21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latin typeface="Arial" charset="0"/>
                </a:rPr>
                <a:t>Oftalmoplegia internucleare</a:t>
              </a:r>
            </a:p>
          </p:txBody>
        </p:sp>
        <p:sp>
          <p:nvSpPr>
            <p:cNvPr id="8207" name="Rectangle 10"/>
            <p:cNvSpPr>
              <a:spLocks noChangeArrowheads="1"/>
            </p:cNvSpPr>
            <p:nvPr/>
          </p:nvSpPr>
          <p:spPr bwMode="auto">
            <a:xfrm>
              <a:off x="288" y="2640"/>
              <a:ext cx="24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latin typeface="Arial" charset="0"/>
                </a:rPr>
                <a:t>Nistagmo evocato dallo sguardo</a:t>
              </a:r>
            </a:p>
          </p:txBody>
        </p:sp>
        <p:sp>
          <p:nvSpPr>
            <p:cNvPr id="8208" name="Rectangle 11"/>
            <p:cNvSpPr>
              <a:spLocks noChangeArrowheads="1"/>
            </p:cNvSpPr>
            <p:nvPr/>
          </p:nvSpPr>
          <p:spPr bwMode="auto">
            <a:xfrm>
              <a:off x="288" y="2880"/>
              <a:ext cx="21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latin typeface="Arial" charset="0"/>
                </a:rPr>
                <a:t>Nistagmo pendolare acquisito</a:t>
              </a:r>
            </a:p>
          </p:txBody>
        </p:sp>
        <p:sp>
          <p:nvSpPr>
            <p:cNvPr id="8209" name="Rectangle 12"/>
            <p:cNvSpPr>
              <a:spLocks noChangeArrowheads="1"/>
            </p:cNvSpPr>
            <p:nvPr/>
          </p:nvSpPr>
          <p:spPr bwMode="auto">
            <a:xfrm>
              <a:off x="288" y="3159"/>
              <a:ext cx="28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latin typeface="Arial" charset="0"/>
                </a:rPr>
                <a:t>Nistagmo upbeat, downbeat, torsionale</a:t>
              </a:r>
            </a:p>
          </p:txBody>
        </p:sp>
        <p:sp>
          <p:nvSpPr>
            <p:cNvPr id="8210" name="Rectangle 13"/>
            <p:cNvSpPr>
              <a:spLocks noChangeArrowheads="1"/>
            </p:cNvSpPr>
            <p:nvPr/>
          </p:nvSpPr>
          <p:spPr bwMode="auto">
            <a:xfrm>
              <a:off x="288" y="3399"/>
              <a:ext cx="24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latin typeface="Arial" charset="0"/>
                </a:rPr>
                <a:t>Nistagmo indotto dalla posizione</a:t>
              </a:r>
            </a:p>
          </p:txBody>
        </p:sp>
        <p:sp>
          <p:nvSpPr>
            <p:cNvPr id="8211" name="Rectangle 14"/>
            <p:cNvSpPr>
              <a:spLocks noChangeArrowheads="1"/>
            </p:cNvSpPr>
            <p:nvPr/>
          </p:nvSpPr>
          <p:spPr bwMode="auto">
            <a:xfrm>
              <a:off x="288" y="3639"/>
              <a:ext cx="15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latin typeface="Arial" charset="0"/>
                </a:rPr>
                <a:t>Dismetria saccadica</a:t>
              </a:r>
            </a:p>
          </p:txBody>
        </p:sp>
        <p:sp>
          <p:nvSpPr>
            <p:cNvPr id="8212" name="Rectangle 15"/>
            <p:cNvSpPr>
              <a:spLocks noChangeArrowheads="1"/>
            </p:cNvSpPr>
            <p:nvPr/>
          </p:nvSpPr>
          <p:spPr bwMode="auto">
            <a:xfrm>
              <a:off x="288" y="3849"/>
              <a:ext cx="1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latin typeface="Arial" charset="0"/>
                </a:rPr>
                <a:t>Oscillazioni saccadiche</a:t>
              </a:r>
            </a:p>
          </p:txBody>
        </p:sp>
        <p:sp>
          <p:nvSpPr>
            <p:cNvPr id="8213" name="Rectangle 16"/>
            <p:cNvSpPr>
              <a:spLocks noChangeArrowheads="1"/>
            </p:cNvSpPr>
            <p:nvPr/>
          </p:nvSpPr>
          <p:spPr bwMode="auto">
            <a:xfrm>
              <a:off x="2448" y="3561"/>
              <a:ext cx="32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solidFill>
                    <a:schemeClr val="hlink"/>
                  </a:solidFill>
                  <a:latin typeface="Arial" charset="0"/>
                </a:rPr>
                <a:t>Compromissione del pursuit e soppressione del riflesso vestibolo-oculare</a:t>
              </a:r>
            </a:p>
          </p:txBody>
        </p:sp>
        <p:sp>
          <p:nvSpPr>
            <p:cNvPr id="8214" name="Rectangle 17"/>
            <p:cNvSpPr>
              <a:spLocks noChangeArrowheads="1"/>
            </p:cNvSpPr>
            <p:nvPr/>
          </p:nvSpPr>
          <p:spPr bwMode="auto">
            <a:xfrm>
              <a:off x="3408" y="3330"/>
              <a:ext cx="22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>
                  <a:solidFill>
                    <a:schemeClr val="hlink"/>
                  </a:solidFill>
                  <a:latin typeface="Arial" charset="0"/>
                </a:rPr>
                <a:t>Risposte otticocinetiche alterate</a:t>
              </a:r>
            </a:p>
          </p:txBody>
        </p:sp>
        <p:sp>
          <p:nvSpPr>
            <p:cNvPr id="8215" name="Rectangle 18"/>
            <p:cNvSpPr>
              <a:spLocks noChangeArrowheads="1"/>
            </p:cNvSpPr>
            <p:nvPr/>
          </p:nvSpPr>
          <p:spPr bwMode="auto">
            <a:xfrm>
              <a:off x="2112" y="3936"/>
              <a:ext cx="34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it-IT" sz="1400" i="1">
                <a:solidFill>
                  <a:srgbClr val="FF9933"/>
                </a:solidFill>
                <a:latin typeface="Arial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33400" y="228600"/>
            <a:ext cx="8321675" cy="2590800"/>
            <a:chOff x="336" y="144"/>
            <a:chExt cx="5242" cy="1632"/>
          </a:xfrm>
        </p:grpSpPr>
        <p:sp>
          <p:nvSpPr>
            <p:cNvPr id="8201" name="Rectangle 20"/>
            <p:cNvSpPr>
              <a:spLocks noChangeArrowheads="1"/>
            </p:cNvSpPr>
            <p:nvPr/>
          </p:nvSpPr>
          <p:spPr bwMode="auto">
            <a:xfrm>
              <a:off x="510" y="384"/>
              <a:ext cx="37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 b="1">
                  <a:solidFill>
                    <a:srgbClr val="FFFF00"/>
                  </a:solidFill>
                  <a:latin typeface="Arial" charset="0"/>
                </a:rPr>
                <a:t>Compromissione delle vie oculomotorie</a:t>
              </a:r>
            </a:p>
          </p:txBody>
        </p:sp>
        <p:grpSp>
          <p:nvGrpSpPr>
            <p:cNvPr id="8202" name="Group 21"/>
            <p:cNvGrpSpPr>
              <a:grpSpLocks/>
            </p:cNvGrpSpPr>
            <p:nvPr/>
          </p:nvGrpSpPr>
          <p:grpSpPr bwMode="auto">
            <a:xfrm>
              <a:off x="336" y="864"/>
              <a:ext cx="4338" cy="826"/>
              <a:chOff x="894" y="1056"/>
              <a:chExt cx="4338" cy="826"/>
            </a:xfrm>
          </p:grpSpPr>
          <p:sp>
            <p:nvSpPr>
              <p:cNvPr id="8203" name="Rectangle 22"/>
              <p:cNvSpPr>
                <a:spLocks noChangeArrowheads="1"/>
              </p:cNvSpPr>
              <p:nvPr/>
            </p:nvSpPr>
            <p:spPr bwMode="auto">
              <a:xfrm>
                <a:off x="894" y="1056"/>
                <a:ext cx="4338" cy="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b="1">
                    <a:solidFill>
                      <a:srgbClr val="FFFF00"/>
                    </a:solidFill>
                    <a:latin typeface="Arial" charset="0"/>
                  </a:rPr>
                  <a:t>La compromissione di singoli nervi oculomotori è rara: </a:t>
                </a:r>
              </a:p>
              <a:p>
                <a:r>
                  <a:rPr lang="it-IT" b="1">
                    <a:solidFill>
                      <a:srgbClr val="FFFF00"/>
                    </a:solidFill>
                    <a:latin typeface="Arial" charset="0"/>
                  </a:rPr>
                  <a:t>	     VI</a:t>
                </a:r>
              </a:p>
              <a:p>
                <a:r>
                  <a:rPr lang="it-IT" sz="2200" b="1">
                    <a:solidFill>
                      <a:srgbClr val="FFFF00"/>
                    </a:solidFill>
                    <a:latin typeface="Arial" charset="0"/>
                  </a:rPr>
                  <a:t>	    III</a:t>
                </a:r>
              </a:p>
              <a:p>
                <a:r>
                  <a:rPr lang="it-IT" sz="2200" b="1">
                    <a:solidFill>
                      <a:srgbClr val="FFFF00"/>
                    </a:solidFill>
                    <a:latin typeface="Arial" charset="0"/>
                  </a:rPr>
                  <a:t>	    IV</a:t>
                </a:r>
              </a:p>
            </p:txBody>
          </p:sp>
          <p:sp>
            <p:nvSpPr>
              <p:cNvPr id="8204" name="AutoShape 23"/>
              <p:cNvSpPr>
                <a:spLocks/>
              </p:cNvSpPr>
              <p:nvPr/>
            </p:nvSpPr>
            <p:spPr bwMode="auto">
              <a:xfrm>
                <a:off x="2016" y="1344"/>
                <a:ext cx="132" cy="406"/>
              </a:xfrm>
              <a:prstGeom prst="rightBrace">
                <a:avLst>
                  <a:gd name="adj1" fmla="val 25631"/>
                  <a:gd name="adj2" fmla="val 50000"/>
                </a:avLst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it-IT" sz="2400">
                  <a:solidFill>
                    <a:srgbClr val="FF505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05" name="Text Box 24"/>
              <p:cNvSpPr txBox="1">
                <a:spLocks noChangeArrowheads="1"/>
              </p:cNvSpPr>
              <p:nvPr/>
            </p:nvSpPr>
            <p:spPr bwMode="auto">
              <a:xfrm>
                <a:off x="2235" y="1441"/>
                <a:ext cx="27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b="1">
                    <a:solidFill>
                      <a:srgbClr val="FF5050"/>
                    </a:solidFill>
                    <a:latin typeface="Arial" charset="0"/>
                  </a:rPr>
                  <a:t>Interessamento in ordine decrescente</a:t>
                </a:r>
              </a:p>
            </p:txBody>
          </p:sp>
        </p:grpSp>
        <p:graphicFrame>
          <p:nvGraphicFramePr>
            <p:cNvPr id="8194" name="Object 25"/>
            <p:cNvGraphicFramePr>
              <a:graphicFrameLocks noChangeAspect="1"/>
            </p:cNvGraphicFramePr>
            <p:nvPr/>
          </p:nvGraphicFramePr>
          <p:xfrm>
            <a:off x="4486" y="144"/>
            <a:ext cx="1092" cy="1632"/>
          </p:xfrm>
          <a:graphic>
            <a:graphicData uri="http://schemas.openxmlformats.org/presentationml/2006/ole">
              <p:oleObj spid="_x0000_s8194" name="Immagine bitmap" r:id="rId3" imgW="1874682" imgH="2803810" progId="Paint.Picture">
                <p:embed/>
              </p:oleObj>
            </a:graphicData>
          </a:graphic>
        </p:graphicFrame>
      </p:grpSp>
      <p:sp>
        <p:nvSpPr>
          <p:cNvPr id="8200" name="Line 26"/>
          <p:cNvSpPr>
            <a:spLocks noChangeShapeType="1"/>
          </p:cNvSpPr>
          <p:nvPr/>
        </p:nvSpPr>
        <p:spPr bwMode="auto">
          <a:xfrm>
            <a:off x="2484438" y="1773238"/>
            <a:ext cx="0" cy="792162"/>
          </a:xfrm>
          <a:prstGeom prst="line">
            <a:avLst/>
          </a:prstGeom>
          <a:noFill/>
          <a:ln w="38100">
            <a:solidFill>
              <a:srgbClr val="F7315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  <p:bldP spid="69639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68313" y="620713"/>
            <a:ext cx="822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FFFF00"/>
                </a:solidFill>
                <a:latin typeface="Arial" charset="0"/>
              </a:rPr>
              <a:t>Turbe sfinteriche e sessuali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524000" y="1468438"/>
            <a:ext cx="5867400" cy="4365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200" b="1">
                <a:solidFill>
                  <a:srgbClr val="FFFF00"/>
                </a:solidFill>
                <a:latin typeface="Arial" charset="0"/>
              </a:rPr>
              <a:t>Spesso associate a turbe motorie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828800" y="2438400"/>
            <a:ext cx="5486400" cy="1320800"/>
          </a:xfrm>
          <a:prstGeom prst="rect">
            <a:avLst/>
          </a:prstGeom>
          <a:noFill/>
          <a:ln w="9525">
            <a:solidFill>
              <a:srgbClr val="CC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FFFF00"/>
                </a:solidFill>
                <a:latin typeface="Arial" charset="0"/>
              </a:rPr>
              <a:t>Minzione imperiosa</a:t>
            </a:r>
          </a:p>
          <a:p>
            <a:pPr algn="ctr"/>
            <a:r>
              <a:rPr lang="it-IT" sz="2000" b="1">
                <a:solidFill>
                  <a:srgbClr val="FFFF00"/>
                </a:solidFill>
                <a:latin typeface="Arial" charset="0"/>
              </a:rPr>
              <a:t>Incontinenza urinaria</a:t>
            </a:r>
          </a:p>
          <a:p>
            <a:pPr algn="ctr"/>
            <a:r>
              <a:rPr lang="it-IT" sz="2000" b="1">
                <a:solidFill>
                  <a:srgbClr val="FFFF00"/>
                </a:solidFill>
                <a:latin typeface="Arial" charset="0"/>
              </a:rPr>
              <a:t>Mitto interrotto </a:t>
            </a:r>
          </a:p>
          <a:p>
            <a:pPr algn="ctr"/>
            <a:r>
              <a:rPr lang="it-IT" sz="2000" b="1">
                <a:solidFill>
                  <a:srgbClr val="FFFF00"/>
                </a:solidFill>
                <a:latin typeface="Arial" charset="0"/>
              </a:rPr>
              <a:t>Svuotamento incompleto della vescica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990600" y="4191000"/>
            <a:ext cx="7086600" cy="40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FFFF00"/>
                </a:solidFill>
                <a:latin typeface="Arial" charset="0"/>
              </a:rPr>
              <a:t>Stipsi più frequente della incontinenza fecale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762000" y="4876800"/>
            <a:ext cx="7543800" cy="955675"/>
          </a:xfrm>
          <a:prstGeom prst="rect">
            <a:avLst/>
          </a:prstGeom>
          <a:noFill/>
          <a:ln w="9525">
            <a:solidFill>
              <a:srgbClr val="F7315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FFFF00"/>
                </a:solidFill>
                <a:latin typeface="Arial" charset="0"/>
              </a:rPr>
              <a:t>Turbe sfera sessuale nel 70% pazienti – </a:t>
            </a:r>
            <a:r>
              <a:rPr lang="it-IT" sz="2000" b="1">
                <a:solidFill>
                  <a:srgbClr val="F7315B"/>
                </a:solidFill>
                <a:latin typeface="Arial" charset="0"/>
              </a:rPr>
              <a:t>sottostimate!</a:t>
            </a:r>
          </a:p>
          <a:p>
            <a:pPr algn="ctr"/>
            <a:r>
              <a:rPr lang="it-IT" sz="2000" b="1">
                <a:solidFill>
                  <a:srgbClr val="FFFF00"/>
                </a:solidFill>
                <a:latin typeface="Arial" charset="0"/>
              </a:rPr>
              <a:t>Problema complesso </a:t>
            </a:r>
            <a:r>
              <a:rPr lang="it-IT" sz="1600" b="1">
                <a:solidFill>
                  <a:srgbClr val="FFFF00"/>
                </a:solidFill>
                <a:latin typeface="Arial" charset="0"/>
              </a:rPr>
              <a:t>(lesioni delle vie sensitive e motorie, spasticità, paraparesi, incontinenza, turbe psicologiche, riduzione dell’autostima)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>
                <a:solidFill>
                  <a:srgbClr val="FFFF00"/>
                </a:solidFill>
                <a:effectLst/>
                <a:latin typeface="Arial" charset="0"/>
              </a:rPr>
              <a:t>Compromissione cognitiva</a:t>
            </a:r>
            <a:r>
              <a:rPr lang="it-IT" sz="4000" smtClean="0">
                <a:solidFill>
                  <a:srgbClr val="FFFF00"/>
                </a:solidFill>
                <a:effectLst/>
              </a:rPr>
              <a:t/>
            </a:r>
            <a:br>
              <a:rPr lang="it-IT" sz="4000" smtClean="0">
                <a:solidFill>
                  <a:srgbClr val="FFFF00"/>
                </a:solidFill>
                <a:effectLst/>
              </a:rPr>
            </a:br>
            <a:endParaRPr lang="it-IT" sz="4000" smtClean="0">
              <a:solidFill>
                <a:srgbClr val="FFFF00"/>
              </a:solidFill>
              <a:effectLst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4000" b="1" smtClean="0">
                <a:solidFill>
                  <a:schemeClr val="hlink"/>
                </a:solidFill>
                <a:latin typeface="Arial" pitchFamily="34" charset="0"/>
              </a:rPr>
              <a:t>“.. la memoria è diminuita, i pensieri si formano lentamente, e le facoltà intellettive ed emozionali sono</a:t>
            </a:r>
            <a:r>
              <a:rPr lang="it-IT" sz="4000" b="1" smtClean="0">
                <a:latin typeface="Arial" pitchFamily="34" charset="0"/>
              </a:rPr>
              <a:t> </a:t>
            </a:r>
            <a:r>
              <a:rPr lang="it-IT" sz="4000" b="1" smtClean="0">
                <a:solidFill>
                  <a:schemeClr val="hlink"/>
                </a:solidFill>
                <a:latin typeface="Arial" pitchFamily="34" charset="0"/>
              </a:rPr>
              <a:t>indebolite nella loro globalità”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z="4000" b="1" smtClean="0">
              <a:solidFill>
                <a:schemeClr val="hlink"/>
              </a:solidFill>
              <a:latin typeface="Arial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4000" b="1" smtClean="0">
                <a:latin typeface="Arial" pitchFamily="34" charset="0"/>
              </a:rPr>
              <a:t>Charcot, 1887</a:t>
            </a:r>
          </a:p>
        </p:txBody>
      </p:sp>
      <p:pic>
        <p:nvPicPr>
          <p:cNvPr id="37892" name="Picture 4" descr="BS0055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876800"/>
            <a:ext cx="1981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181225" y="604838"/>
            <a:ext cx="53927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rgbClr val="FFFF00"/>
                </a:solidFill>
                <a:latin typeface="Arial" charset="0"/>
              </a:rPr>
              <a:t>Compromissione cognitiva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57200" y="1476375"/>
            <a:ext cx="807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solidFill>
                  <a:srgbClr val="FFFF00"/>
                </a:solidFill>
                <a:latin typeface="Arial" charset="0"/>
              </a:rPr>
              <a:t>La demenza franca è rara,  &lt;5%  in pazienti gravemente disabili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57200" y="2179638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solidFill>
                  <a:srgbClr val="FFFF00"/>
                </a:solidFill>
                <a:latin typeface="Arial" charset="0"/>
              </a:rPr>
              <a:t>Turbe della memoria,  difficoltà nel mantenimento della concentrazione/attenzione, facile distraibilità, deficit delle funzioni esecutive </a:t>
            </a:r>
            <a:r>
              <a:rPr lang="it-IT" sz="2000" b="1">
                <a:solidFill>
                  <a:srgbClr val="FFFF00"/>
                </a:solidFill>
                <a:latin typeface="Arial" charset="0"/>
                <a:cs typeface="Arial" charset="0"/>
              </a:rPr>
              <a:t>→ disfunzione di tipo frontale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539750" y="3376613"/>
            <a:ext cx="7777163" cy="49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600" b="1">
                <a:latin typeface="Arial" charset="0"/>
              </a:rPr>
              <a:t>Aspetti cognitivi sottostimati!!!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457200" y="4062413"/>
            <a:ext cx="8077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solidFill>
                  <a:srgbClr val="FFFF00"/>
                </a:solidFill>
                <a:latin typeface="Arial" charset="0"/>
              </a:rPr>
              <a:t>Il 34-65% dei pazienti presenta anomalie ai test neuropsicologici indicativi di compromissione cognitiva: </a:t>
            </a:r>
          </a:p>
          <a:p>
            <a:pPr>
              <a:buFontTx/>
              <a:buChar char="•"/>
            </a:pPr>
            <a:r>
              <a:rPr lang="it-IT" sz="2000" b="1">
                <a:solidFill>
                  <a:srgbClr val="FFFF00"/>
                </a:solidFill>
                <a:latin typeface="Arial" charset="0"/>
              </a:rPr>
              <a:t> concettualizzazione astratta</a:t>
            </a:r>
          </a:p>
          <a:p>
            <a:pPr>
              <a:buFontTx/>
              <a:buChar char="•"/>
            </a:pPr>
            <a:r>
              <a:rPr lang="it-IT" sz="2000" b="1">
                <a:solidFill>
                  <a:srgbClr val="FFFF00"/>
                </a:solidFill>
                <a:latin typeface="Arial" charset="0"/>
              </a:rPr>
              <a:t> memoria a breve termine</a:t>
            </a:r>
          </a:p>
          <a:p>
            <a:pPr>
              <a:buFontTx/>
              <a:buChar char="•"/>
            </a:pPr>
            <a:r>
              <a:rPr lang="it-IT" sz="2000" b="1">
                <a:solidFill>
                  <a:srgbClr val="FFFF00"/>
                </a:solidFill>
                <a:latin typeface="Arial" charset="0"/>
              </a:rPr>
              <a:t> attenzione</a:t>
            </a:r>
          </a:p>
          <a:p>
            <a:pPr>
              <a:buFontTx/>
              <a:buChar char="•"/>
            </a:pPr>
            <a:r>
              <a:rPr lang="it-IT" sz="2000" b="1">
                <a:solidFill>
                  <a:srgbClr val="FFFF00"/>
                </a:solidFill>
                <a:latin typeface="Arial" charset="0"/>
              </a:rPr>
              <a:t> processo di elaborazione delle informazioni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2205038"/>
            <a:ext cx="784860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sz="2800" b="1">
              <a:solidFill>
                <a:schemeClr val="hlink"/>
              </a:solidFill>
              <a:latin typeface="Arial" charset="0"/>
            </a:endParaRPr>
          </a:p>
          <a:p>
            <a:r>
              <a:rPr lang="it-IT" sz="2800" b="1">
                <a:solidFill>
                  <a:schemeClr val="hlink"/>
                </a:solidFill>
                <a:latin typeface="Arial" charset="0"/>
              </a:rPr>
              <a:t>La depressione è più frequente nella SM (34%) che in altre patologie croniche (13%):                                                                                                                                                                        </a:t>
            </a:r>
          </a:p>
          <a:p>
            <a:pPr>
              <a:buFontTx/>
              <a:buChar char="•"/>
            </a:pPr>
            <a:r>
              <a:rPr lang="it-IT" sz="2800" b="1">
                <a:solidFill>
                  <a:schemeClr val="hlink"/>
                </a:solidFill>
                <a:latin typeface="Arial" charset="0"/>
              </a:rPr>
              <a:t> associazione con disturbi psichiatrici</a:t>
            </a:r>
          </a:p>
          <a:p>
            <a:r>
              <a:rPr lang="it-IT" sz="2800" b="1">
                <a:solidFill>
                  <a:schemeClr val="hlink"/>
                </a:solidFill>
                <a:latin typeface="Arial" charset="0"/>
              </a:rPr>
              <a:t>  (di natura reattiva)</a:t>
            </a:r>
            <a:r>
              <a:rPr lang="en-US" sz="2800" b="1">
                <a:solidFill>
                  <a:schemeClr val="hlink"/>
                </a:solidFill>
                <a:latin typeface="Arial" charset="0"/>
                <a:cs typeface="Arial" charset="0"/>
              </a:rPr>
              <a:t>?</a:t>
            </a:r>
          </a:p>
          <a:p>
            <a:pPr>
              <a:buFontTx/>
              <a:buChar char="•"/>
            </a:pPr>
            <a:r>
              <a:rPr lang="it-IT" sz="2800" b="1">
                <a:solidFill>
                  <a:schemeClr val="hlink"/>
                </a:solidFill>
                <a:latin typeface="Arial" charset="0"/>
              </a:rPr>
              <a:t> lesioni della sostanza bianca a livello </a:t>
            </a:r>
          </a:p>
          <a:p>
            <a:r>
              <a:rPr lang="it-IT" sz="2800" b="1">
                <a:solidFill>
                  <a:schemeClr val="hlink"/>
                </a:solidFill>
                <a:latin typeface="Arial" charset="0"/>
              </a:rPr>
              <a:t>  frontale sottocorticale? 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549275"/>
            <a:ext cx="8229600" cy="1366838"/>
          </a:xfrm>
        </p:spPr>
        <p:txBody>
          <a:bodyPr/>
          <a:lstStyle/>
          <a:p>
            <a:pPr eaLnBrk="1" hangingPunct="1"/>
            <a:r>
              <a:rPr lang="it-IT" sz="4000" smtClean="0">
                <a:solidFill>
                  <a:srgbClr val="FFFF00"/>
                </a:solidFill>
                <a:effectLst/>
                <a:latin typeface="Arial" charset="0"/>
              </a:rPr>
              <a:t>Disturbi dell’umore</a:t>
            </a:r>
            <a:r>
              <a:rPr lang="it-IT" sz="4000" smtClean="0">
                <a:solidFill>
                  <a:schemeClr val="hlink"/>
                </a:solidFill>
                <a:effectLst/>
              </a:rPr>
              <a:t/>
            </a:r>
            <a:br>
              <a:rPr lang="it-IT" sz="4000" smtClean="0">
                <a:solidFill>
                  <a:schemeClr val="hlink"/>
                </a:solidFill>
                <a:effectLst/>
              </a:rPr>
            </a:br>
            <a:endParaRPr lang="it-IT" sz="4000" smtClean="0">
              <a:solidFill>
                <a:schemeClr val="hlink"/>
              </a:solidFill>
              <a:effectLst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524000" y="26035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chemeClr val="hlink"/>
                </a:solidFill>
                <a:latin typeface="Arial" charset="0"/>
              </a:rPr>
              <a:t>Caratteristiche cliniche tipiche della SM</a:t>
            </a:r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838200" y="1828800"/>
            <a:ext cx="2819400" cy="13716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600" b="1">
                <a:solidFill>
                  <a:schemeClr val="bg1"/>
                </a:solidFill>
                <a:latin typeface="Arial" charset="0"/>
              </a:rPr>
              <a:t>Oftalmoparesi Internucleare </a:t>
            </a:r>
          </a:p>
          <a:p>
            <a:pPr algn="ctr"/>
            <a:r>
              <a:rPr lang="it-IT" sz="1600" b="1">
                <a:solidFill>
                  <a:schemeClr val="bg1"/>
                </a:solidFill>
                <a:latin typeface="Arial" charset="0"/>
              </a:rPr>
              <a:t>Bilaterale</a:t>
            </a: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990600" y="3581400"/>
            <a:ext cx="2438400" cy="13716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000" b="1">
                <a:solidFill>
                  <a:schemeClr val="bg1"/>
                </a:solidFill>
                <a:latin typeface="Arial" charset="0"/>
              </a:rPr>
              <a:t>Fen. Lhermitte</a:t>
            </a:r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1981200" y="4953000"/>
            <a:ext cx="5029200" cy="15240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000" b="1">
                <a:solidFill>
                  <a:schemeClr val="bg1"/>
                </a:solidFill>
                <a:latin typeface="Arial" charset="0"/>
              </a:rPr>
              <a:t>Turbe parossistiche</a:t>
            </a:r>
            <a:endParaRPr lang="it-IT" sz="140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it-IT" sz="1400" b="1">
                <a:solidFill>
                  <a:schemeClr val="bg1"/>
                </a:solidFill>
                <a:latin typeface="Arial" charset="0"/>
              </a:rPr>
              <a:t>(parestesie, spasmi, clonie, nevralgia del trigemino)</a:t>
            </a:r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5181600" y="3276600"/>
            <a:ext cx="3048000" cy="13716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000" b="1">
                <a:latin typeface="Arial" charset="0"/>
              </a:rPr>
              <a:t>Fen. Uhthoff</a:t>
            </a:r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5257800" y="1524000"/>
            <a:ext cx="2438400" cy="13716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505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000" b="1">
                <a:latin typeface="Arial" charset="0"/>
              </a:rPr>
              <a:t>Fatica</a:t>
            </a: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>
            <a:off x="3429000" y="1371600"/>
            <a:ext cx="1066800" cy="609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4495800" y="1143000"/>
            <a:ext cx="0" cy="3657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>
            <a:off x="3276600" y="3048000"/>
            <a:ext cx="1219200" cy="68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rot="14656509" flipH="1">
            <a:off x="4457700" y="2628900"/>
            <a:ext cx="1219200" cy="68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rot="14656509" flipH="1">
            <a:off x="4475163" y="1152525"/>
            <a:ext cx="914400" cy="53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91513" cy="1425575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smtClean="0">
                <a:solidFill>
                  <a:schemeClr val="hlink"/>
                </a:solidFill>
                <a:latin typeface="Arial" pitchFamily="34" charset="0"/>
              </a:rPr>
              <a:t>SCALA EDSS (Expanded Disability Status Scale</a:t>
            </a:r>
            <a:r>
              <a:rPr lang="it-IT" sz="4000" smtClean="0">
                <a:solidFill>
                  <a:schemeClr val="hlink"/>
                </a:solidFill>
                <a:latin typeface="Arial" pitchFamily="34" charset="0"/>
              </a:rPr>
              <a:t>) [</a:t>
            </a:r>
            <a:r>
              <a:rPr lang="it-IT" sz="3200" smtClean="0">
                <a:solidFill>
                  <a:schemeClr val="hlink"/>
                </a:solidFill>
                <a:latin typeface="Arial" pitchFamily="34" charset="0"/>
              </a:rPr>
              <a:t>Kurtzke, 1983]</a:t>
            </a:r>
            <a:r>
              <a:rPr lang="it-IT" sz="4000" smtClean="0">
                <a:latin typeface="Arial" pitchFamily="34" charset="0"/>
              </a:rPr>
              <a:t> </a:t>
            </a:r>
            <a:r>
              <a:rPr lang="it-IT" sz="4000" smtClean="0">
                <a:solidFill>
                  <a:schemeClr val="hlink"/>
                </a:solidFill>
                <a:latin typeface="Arial" pitchFamily="34" charset="0"/>
              </a:rPr>
              <a:t/>
            </a:r>
            <a:br>
              <a:rPr lang="it-IT" sz="4000" smtClean="0">
                <a:solidFill>
                  <a:schemeClr val="hlink"/>
                </a:solidFill>
                <a:latin typeface="Arial" pitchFamily="34" charset="0"/>
              </a:rPr>
            </a:br>
            <a:endParaRPr lang="it-IT" sz="4000" smtClean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941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1800" smtClean="0"/>
              <a:t>	</a:t>
            </a:r>
            <a:r>
              <a:rPr lang="it-IT" sz="2000" b="1" smtClean="0">
                <a:solidFill>
                  <a:schemeClr val="hlink"/>
                </a:solidFill>
              </a:rPr>
              <a:t>EDSS =0:</a:t>
            </a:r>
            <a:r>
              <a:rPr lang="it-IT" sz="2000" b="1" smtClean="0"/>
              <a:t> Paziente con obiettività neurologica normale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b="1" smtClean="0">
                <a:solidFill>
                  <a:schemeClr val="hlink"/>
                </a:solidFill>
              </a:rPr>
              <a:t>	EDSS da 1 a 3.5:</a:t>
            </a:r>
            <a:r>
              <a:rPr lang="it-IT" sz="2000" smtClean="0"/>
              <a:t> Il paziente è pienamente deambulante, pur avendo deficit neurologici evidenti in diversi settori (motorio, sensitivo cerebellare, visivo, sfinterico) di grado lieve o moderato, non interferenti sulla sua autonomia.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smtClean="0"/>
              <a:t/>
            </a:r>
            <a:br>
              <a:rPr lang="it-IT" sz="2000" smtClean="0"/>
            </a:br>
            <a:r>
              <a:rPr lang="it-IT" sz="2000" smtClean="0"/>
              <a:t>Da un EDSS =4 in su, i disturbi della deambulazione diventano preponderanti per il calcolo della disabilità: </a:t>
            </a:r>
            <a:br>
              <a:rPr lang="it-IT" sz="2000" smtClean="0"/>
            </a:br>
            <a:r>
              <a:rPr lang="it-IT" sz="2000" b="1" smtClean="0">
                <a:solidFill>
                  <a:schemeClr val="hlink"/>
                </a:solidFill>
              </a:rPr>
              <a:t>EDSS =4:</a:t>
            </a:r>
            <a:r>
              <a:rPr lang="it-IT" sz="2000" smtClean="0"/>
              <a:t> Paziente autonomo, deambulante senza aiuto e senza sosta, per circa 500 metri. </a:t>
            </a:r>
            <a:br>
              <a:rPr lang="it-IT" sz="2000" smtClean="0"/>
            </a:br>
            <a:r>
              <a:rPr lang="it-IT" sz="2000" b="1" smtClean="0">
                <a:solidFill>
                  <a:schemeClr val="hlink"/>
                </a:solidFill>
              </a:rPr>
              <a:t>EDSS =4.5:</a:t>
            </a:r>
            <a:r>
              <a:rPr lang="it-IT" sz="2000" smtClean="0"/>
              <a:t> Paziente autonomo, con minime limitazioni nell'attività completa quotidiana e deambulazione possibile, senza soste e senza aiuto, per circa 300 metri. </a:t>
            </a:r>
            <a:br>
              <a:rPr lang="it-IT" sz="2000" smtClean="0"/>
            </a:br>
            <a:r>
              <a:rPr lang="it-IT" sz="2000" b="1" smtClean="0">
                <a:solidFill>
                  <a:schemeClr val="hlink"/>
                </a:solidFill>
              </a:rPr>
              <a:t>EDSS =5:</a:t>
            </a:r>
            <a:r>
              <a:rPr lang="it-IT" sz="2000" smtClean="0"/>
              <a:t> Paziente non del tutto autonomo, con modeste limitazioni nell'attività completa quotidiana e deambulazione possibile, senza soste e senza aiuto, per circa 200 metri. </a:t>
            </a:r>
            <a:br>
              <a:rPr lang="it-IT" sz="2000" smtClean="0"/>
            </a:br>
            <a:r>
              <a:rPr lang="it-IT" sz="2000" b="1" smtClean="0">
                <a:solidFill>
                  <a:schemeClr val="hlink"/>
                </a:solidFill>
              </a:rPr>
              <a:t>EDSS =5.5:</a:t>
            </a:r>
            <a:r>
              <a:rPr lang="it-IT" sz="2000" smtClean="0"/>
              <a:t> Paziente non del tutto autonomo, con evidenti limitazioni nell'attività completa quotidiana e deambulazione possibile, senza soste e senza aiuto, per circa 100 metri.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b="0" smtClean="0">
                <a:solidFill>
                  <a:srgbClr val="FFFF00"/>
                </a:solidFill>
                <a:effectLst/>
                <a:latin typeface="Arial" charset="0"/>
              </a:rPr>
              <a:t>Ruolo della guaina mielinica nella trasmissione nervosa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mtClean="0">
                <a:solidFill>
                  <a:schemeClr val="folHlink"/>
                </a:solidFill>
                <a:effectLst/>
              </a:rPr>
              <a:t>La guaina mielinica è una struttura isolante che avvolge la maggior parte degli assoni dei neuroni dei vertebrati, formando una specie di manicotto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smtClean="0">
              <a:solidFill>
                <a:schemeClr val="folHlink"/>
              </a:solidFill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it-IT" smtClean="0">
                <a:solidFill>
                  <a:schemeClr val="folHlink"/>
                </a:solidFill>
                <a:effectLst/>
              </a:rPr>
              <a:t>È costituita da strati di membrana che derivano da oligondendrociti nel sistema nervoso centrale e da cellule di Schwann nel sistema nervoso periferico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smtClean="0">
                <a:solidFill>
                  <a:schemeClr val="hlink"/>
                </a:solidFill>
                <a:latin typeface="Arial" pitchFamily="34" charset="0"/>
              </a:rPr>
              <a:t>SCALA EDSS (Expanded Disability Status Scale</a:t>
            </a:r>
            <a:r>
              <a:rPr lang="it-IT" sz="4000" smtClean="0">
                <a:solidFill>
                  <a:schemeClr val="hlink"/>
                </a:solidFill>
                <a:latin typeface="Arial" pitchFamily="34" charset="0"/>
              </a:rPr>
              <a:t>) [</a:t>
            </a:r>
            <a:r>
              <a:rPr lang="it-IT" sz="3200" smtClean="0">
                <a:solidFill>
                  <a:schemeClr val="hlink"/>
                </a:solidFill>
                <a:latin typeface="Arial" pitchFamily="34" charset="0"/>
              </a:rPr>
              <a:t>Kurtzke, 1983]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1200" smtClean="0"/>
              <a:t>	</a:t>
            </a:r>
            <a:r>
              <a:rPr lang="it-IT" sz="1800" b="1" smtClean="0">
                <a:solidFill>
                  <a:schemeClr val="hlink"/>
                </a:solidFill>
              </a:rPr>
              <a:t>EDSS =6:</a:t>
            </a:r>
            <a:r>
              <a:rPr lang="it-IT" sz="1800" smtClean="0"/>
              <a:t> Il paziente necessita di assistenza saltuaria o costante da un lato (bastone, grucce) per percorrere 100 metri senza fermarsi. </a:t>
            </a:r>
            <a:br>
              <a:rPr lang="it-IT" sz="1800" smtClean="0"/>
            </a:br>
            <a:r>
              <a:rPr lang="it-IT" sz="1800" b="1" smtClean="0">
                <a:solidFill>
                  <a:schemeClr val="hlink"/>
                </a:solidFill>
              </a:rPr>
              <a:t>EDSS =6.5:</a:t>
            </a:r>
            <a:r>
              <a:rPr lang="it-IT" sz="1800" smtClean="0"/>
              <a:t> Il paziente necessita di assistenza bilaterale costante, per camminare 20 metri senza fermarsi. </a:t>
            </a:r>
            <a:br>
              <a:rPr lang="it-IT" sz="1800" smtClean="0"/>
            </a:br>
            <a:r>
              <a:rPr lang="it-IT" sz="1800" b="1" smtClean="0">
                <a:solidFill>
                  <a:schemeClr val="hlink"/>
                </a:solidFill>
              </a:rPr>
              <a:t>EDSS =7:</a:t>
            </a:r>
            <a:r>
              <a:rPr lang="it-IT" sz="1800" smtClean="0"/>
              <a:t> Il paziente non è in grado di camminare per più di 5 metri, anche con aiuto, ed è per lo più confinato sulla sedia a rotelle, riuscendo però a spostarsi dal14 stessa da solo. </a:t>
            </a:r>
            <a:br>
              <a:rPr lang="it-IT" sz="1800" smtClean="0"/>
            </a:br>
            <a:r>
              <a:rPr lang="it-IT" sz="1800" b="1" smtClean="0">
                <a:solidFill>
                  <a:schemeClr val="hlink"/>
                </a:solidFill>
              </a:rPr>
              <a:t>EDSS =7.5:</a:t>
            </a:r>
            <a:r>
              <a:rPr lang="it-IT" sz="1800" smtClean="0"/>
              <a:t> Il paziente può solo muovere qualche passo. E' obbligato all'uso della sedia a rotelle, e può aver bisogno di aiuto per trasferirsi dalla stessa. </a:t>
            </a:r>
            <a:br>
              <a:rPr lang="it-IT" sz="1800" smtClean="0"/>
            </a:br>
            <a:r>
              <a:rPr lang="it-IT" sz="1800" b="1" smtClean="0">
                <a:solidFill>
                  <a:schemeClr val="hlink"/>
                </a:solidFill>
              </a:rPr>
              <a:t>EDSS =8:</a:t>
            </a:r>
            <a:r>
              <a:rPr lang="it-IT" sz="1800" smtClean="0"/>
              <a:t> Il paziente è obbligato alletto non per tutta la giornata o sulla carrozzella. Di solito ha un uso efficiente di uno o di entrambi gli arti superiori. </a:t>
            </a:r>
            <a:br>
              <a:rPr lang="it-IT" sz="1800" smtClean="0"/>
            </a:br>
            <a:r>
              <a:rPr lang="it-IT" sz="1800" b="1" smtClean="0">
                <a:solidFill>
                  <a:schemeClr val="hlink"/>
                </a:solidFill>
              </a:rPr>
              <a:t>EDSS =8.5:</a:t>
            </a:r>
            <a:r>
              <a:rPr lang="it-IT" sz="1800" smtClean="0"/>
              <a:t> Il paziente è essenzialmente obbligato alletto. Mantiene alcune funzioni di autoassistenza, con l'uso discretamente efficace di uno od entrambi gli arti superiori. </a:t>
            </a:r>
            <a:br>
              <a:rPr lang="it-IT" sz="1800" smtClean="0"/>
            </a:br>
            <a:r>
              <a:rPr lang="it-IT" sz="1800" b="1" smtClean="0">
                <a:solidFill>
                  <a:schemeClr val="hlink"/>
                </a:solidFill>
              </a:rPr>
              <a:t>EDSS =9:</a:t>
            </a:r>
            <a:r>
              <a:rPr lang="it-IT" sz="1800" smtClean="0"/>
              <a:t> Paziente obbligato a letto e dipendente. Può solo comunicare e viene alimentato. </a:t>
            </a:r>
            <a:br>
              <a:rPr lang="it-IT" sz="1800" smtClean="0"/>
            </a:br>
            <a:r>
              <a:rPr lang="it-IT" sz="1800" b="1" smtClean="0">
                <a:solidFill>
                  <a:schemeClr val="hlink"/>
                </a:solidFill>
              </a:rPr>
              <a:t>EDSS =9.5:</a:t>
            </a:r>
            <a:r>
              <a:rPr lang="it-IT" sz="1800" smtClean="0"/>
              <a:t> Paziente obbligato a letto, totalmente dipendente. </a:t>
            </a:r>
            <a:br>
              <a:rPr lang="it-IT" sz="1800" smtClean="0"/>
            </a:br>
            <a:r>
              <a:rPr lang="it-IT" sz="1800" b="1" smtClean="0">
                <a:solidFill>
                  <a:schemeClr val="hlink"/>
                </a:solidFill>
              </a:rPr>
              <a:t>EDSS =10: Morte dovuta alla patologia.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1800" smtClean="0"/>
              <a:t/>
            </a:r>
            <a:br>
              <a:rPr lang="it-IT" sz="1800" smtClean="0"/>
            </a:br>
            <a:endParaRPr lang="it-IT" sz="180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755650" y="1844675"/>
            <a:ext cx="78486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/>
            <a:r>
              <a:rPr lang="it-IT" sz="2000" b="1">
                <a:solidFill>
                  <a:srgbClr val="FFFF00"/>
                </a:solidFill>
                <a:latin typeface="Arial" charset="0"/>
              </a:rPr>
              <a:t>ANAMNESI</a:t>
            </a:r>
          </a:p>
          <a:p>
            <a:pPr marL="381000" indent="-381000"/>
            <a:endParaRPr lang="it-IT" sz="2000" b="1">
              <a:solidFill>
                <a:srgbClr val="FFFF00"/>
              </a:solidFill>
              <a:latin typeface="Arial" charset="0"/>
            </a:endParaRPr>
          </a:p>
          <a:p>
            <a:pPr marL="381000" indent="-381000"/>
            <a:r>
              <a:rPr lang="it-IT" sz="2000" b="1">
                <a:solidFill>
                  <a:srgbClr val="FFFF00"/>
                </a:solidFill>
                <a:latin typeface="Arial" charset="0"/>
              </a:rPr>
              <a:t>ESAME OBIETTIVO NEUROLOGICO</a:t>
            </a:r>
          </a:p>
          <a:p>
            <a:pPr marL="381000" indent="-381000"/>
            <a:endParaRPr lang="it-IT" sz="2000">
              <a:solidFill>
                <a:srgbClr val="FFFF00"/>
              </a:solidFill>
              <a:latin typeface="Arial" charset="0"/>
            </a:endParaRPr>
          </a:p>
          <a:p>
            <a:pPr marL="381000" indent="-381000"/>
            <a:r>
              <a:rPr lang="it-IT" sz="2000" b="1">
                <a:solidFill>
                  <a:srgbClr val="FFFF00"/>
                </a:solidFill>
                <a:latin typeface="Arial" charset="0"/>
              </a:rPr>
              <a:t>ESAMI DI LABORATORIO</a:t>
            </a:r>
          </a:p>
          <a:p>
            <a:pPr marL="381000" indent="-381000"/>
            <a:r>
              <a:rPr lang="it-IT" sz="2000">
                <a:solidFill>
                  <a:srgbClr val="FFFF00"/>
                </a:solidFill>
                <a:latin typeface="Arial" charset="0"/>
              </a:rPr>
              <a:t>Studio Immunologico del Liquido Cefalo-Rachidiano: </a:t>
            </a:r>
          </a:p>
          <a:p>
            <a:pPr marL="381000" indent="-381000"/>
            <a:r>
              <a:rPr lang="it-IT" sz="2000">
                <a:solidFill>
                  <a:srgbClr val="FFFF00"/>
                </a:solidFill>
                <a:latin typeface="Arial" charset="0"/>
              </a:rPr>
              <a:t>-	aumento concentrazione IgG</a:t>
            </a:r>
          </a:p>
          <a:p>
            <a:pPr marL="381000" indent="-381000"/>
            <a:r>
              <a:rPr lang="it-IT" sz="2000">
                <a:solidFill>
                  <a:srgbClr val="FFFF00"/>
                </a:solidFill>
                <a:latin typeface="Arial" charset="0"/>
              </a:rPr>
              <a:t>-	aumento IgG index</a:t>
            </a:r>
          </a:p>
          <a:p>
            <a:pPr marL="381000" indent="-381000"/>
            <a:r>
              <a:rPr lang="it-IT" sz="2000">
                <a:solidFill>
                  <a:srgbClr val="FFFF00"/>
                </a:solidFill>
                <a:latin typeface="Arial" charset="0"/>
              </a:rPr>
              <a:t>-	aumento sintesi intratecale IgG </a:t>
            </a:r>
          </a:p>
          <a:p>
            <a:pPr marL="381000" indent="-381000"/>
            <a:r>
              <a:rPr lang="it-IT" sz="2000">
                <a:solidFill>
                  <a:srgbClr val="FFFF00"/>
                </a:solidFill>
                <a:latin typeface="Arial" charset="0"/>
              </a:rPr>
              <a:t>-	presenza di bande oligoclonali</a:t>
            </a:r>
          </a:p>
          <a:p>
            <a:pPr marL="381000" indent="-381000">
              <a:buFontTx/>
              <a:buChar char="-"/>
            </a:pPr>
            <a:r>
              <a:rPr lang="it-IT" sz="2000">
                <a:solidFill>
                  <a:srgbClr val="FFFF00"/>
                </a:solidFill>
                <a:latin typeface="Arial" charset="0"/>
              </a:rPr>
              <a:t>aumento della concentrazione di catene libere c</a:t>
            </a:r>
          </a:p>
          <a:p>
            <a:pPr marL="381000" indent="-381000"/>
            <a:endParaRPr lang="it-IT" sz="2000">
              <a:solidFill>
                <a:srgbClr val="FFFF00"/>
              </a:solidFill>
              <a:latin typeface="Arial" charset="0"/>
            </a:endParaRPr>
          </a:p>
          <a:p>
            <a:pPr marL="381000" indent="-381000"/>
            <a:r>
              <a:rPr lang="it-IT" sz="2000">
                <a:latin typeface="Arial" charset="0"/>
              </a:rPr>
              <a:t>Sensibilità diagnostica: 70-80%</a:t>
            </a:r>
          </a:p>
          <a:p>
            <a:pPr marL="381000" indent="-381000"/>
            <a:endParaRPr lang="it-IT" sz="2000" b="1">
              <a:latin typeface="Arial" charset="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11188" y="333375"/>
            <a:ext cx="7292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000" b="1">
                <a:solidFill>
                  <a:srgbClr val="FFFF00"/>
                </a:solidFill>
                <a:latin typeface="Arial" charset="0"/>
              </a:rPr>
              <a:t>STRUMENTI DI DIAGNOSI</a:t>
            </a:r>
            <a:endParaRPr lang="it-IT" sz="4000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FFFF00"/>
                </a:solidFill>
                <a:effectLst/>
                <a:latin typeface="Arial" charset="0"/>
              </a:rPr>
              <a:t>STRUMENTI DI DIAGNOSI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8847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it-IT" b="1" smtClean="0">
                <a:solidFill>
                  <a:srgbClr val="FFFF00"/>
                </a:solidFill>
                <a:effectLst/>
                <a:latin typeface="Arial" pitchFamily="34" charset="0"/>
              </a:rPr>
              <a:t>ESAMI STRUMENTALI</a:t>
            </a:r>
            <a:endParaRPr lang="it-IT" smtClean="0"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it-IT" smtClean="0">
                <a:solidFill>
                  <a:srgbClr val="FFFF00"/>
                </a:solidFill>
                <a:effectLst/>
              </a:rPr>
              <a:t>Potenziali Evocati Multimodali (studio della conduzione nervosa)</a:t>
            </a:r>
          </a:p>
          <a:p>
            <a:pPr eaLnBrk="1" hangingPunct="1">
              <a:defRPr/>
            </a:pPr>
            <a:r>
              <a:rPr lang="it-IT" smtClean="0">
                <a:solidFill>
                  <a:srgbClr val="FFFF00"/>
                </a:solidFill>
                <a:effectLst/>
              </a:rPr>
              <a:t>Visivi                        alterati nel 90% dei casi</a:t>
            </a:r>
          </a:p>
          <a:p>
            <a:pPr eaLnBrk="1" hangingPunct="1">
              <a:defRPr/>
            </a:pPr>
            <a:r>
              <a:rPr lang="it-IT" smtClean="0">
                <a:solidFill>
                  <a:srgbClr val="FFFF00"/>
                </a:solidFill>
                <a:effectLst/>
              </a:rPr>
              <a:t>Somatosensoriali      alterati nell’80% dei casi</a:t>
            </a:r>
          </a:p>
          <a:p>
            <a:pPr eaLnBrk="1" hangingPunct="1">
              <a:defRPr/>
            </a:pPr>
            <a:r>
              <a:rPr lang="it-IT" smtClean="0">
                <a:solidFill>
                  <a:srgbClr val="FFFF00"/>
                </a:solidFill>
                <a:effectLst/>
              </a:rPr>
              <a:t>Uditivi                      alterati nel 50-75% dei casi</a:t>
            </a:r>
          </a:p>
          <a:p>
            <a:pPr eaLnBrk="1" hangingPunct="1">
              <a:defRPr/>
            </a:pPr>
            <a:r>
              <a:rPr lang="it-IT" smtClean="0">
                <a:solidFill>
                  <a:srgbClr val="FFFF00"/>
                </a:solidFill>
                <a:effectLst/>
              </a:rPr>
              <a:t>Motori </a:t>
            </a:r>
          </a:p>
          <a:p>
            <a:pPr eaLnBrk="1" hangingPunct="1">
              <a:defRPr/>
            </a:pPr>
            <a:r>
              <a:rPr lang="it-IT" smtClean="0">
                <a:solidFill>
                  <a:srgbClr val="FFFF00"/>
                </a:solidFill>
                <a:effectLst/>
              </a:rPr>
              <a:t>Cognitivi </a:t>
            </a:r>
          </a:p>
          <a:p>
            <a:pPr eaLnBrk="1" hangingPunct="1">
              <a:defRPr/>
            </a:pPr>
            <a:endParaRPr lang="it-IT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609600"/>
            <a:ext cx="536416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441325"/>
            <a:ext cx="3563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solidFill>
                  <a:srgbClr val="FFFF00"/>
                </a:solidFill>
                <a:latin typeface="Arial" charset="0"/>
              </a:rPr>
              <a:t>STRUMENTI DI DIAGNOSI </a:t>
            </a:r>
            <a:endParaRPr lang="it-IT" sz="3200" i="1">
              <a:latin typeface="Times New Roman" pitchFamily="18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95288" y="1636713"/>
            <a:ext cx="3113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Arial" charset="0"/>
              </a:rPr>
              <a:t>ESAMI STRUMENTALI</a:t>
            </a:r>
            <a:endParaRPr lang="it-IT" sz="2800">
              <a:latin typeface="Times New Roman" pitchFamily="18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0" y="2514600"/>
            <a:ext cx="48768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Arial" charset="0"/>
              </a:rPr>
              <a:t>Risonanza Magnetica di</a:t>
            </a:r>
          </a:p>
          <a:p>
            <a:r>
              <a:rPr lang="it-IT" b="1">
                <a:latin typeface="Arial" charset="0"/>
              </a:rPr>
              <a:t>Encefalo e Midollo Spinale:</a:t>
            </a:r>
          </a:p>
          <a:p>
            <a:pPr>
              <a:buFontTx/>
              <a:buChar char="•"/>
            </a:pPr>
            <a:r>
              <a:rPr lang="it-IT">
                <a:solidFill>
                  <a:srgbClr val="FFFF00"/>
                </a:solidFill>
                <a:latin typeface="Arial" charset="0"/>
              </a:rPr>
              <a:t> numero delle lesioni</a:t>
            </a:r>
          </a:p>
          <a:p>
            <a:pPr>
              <a:buFontTx/>
              <a:buChar char="•"/>
            </a:pPr>
            <a:r>
              <a:rPr lang="it-IT">
                <a:solidFill>
                  <a:srgbClr val="FFFF00"/>
                </a:solidFill>
                <a:latin typeface="Arial" charset="0"/>
              </a:rPr>
              <a:t> caratteristiche radiologiche</a:t>
            </a:r>
          </a:p>
          <a:p>
            <a:pPr>
              <a:buFontTx/>
              <a:buChar char="•"/>
            </a:pPr>
            <a:r>
              <a:rPr lang="it-IT">
                <a:solidFill>
                  <a:srgbClr val="FFFF00"/>
                </a:solidFill>
                <a:latin typeface="Arial" charset="0"/>
              </a:rPr>
              <a:t> sede, dimensioni, forma</a:t>
            </a:r>
          </a:p>
          <a:p>
            <a:pPr>
              <a:buFontTx/>
              <a:buChar char="•"/>
            </a:pPr>
            <a:r>
              <a:rPr lang="it-IT">
                <a:solidFill>
                  <a:srgbClr val="FFFF00"/>
                </a:solidFill>
                <a:latin typeface="Arial" charset="0"/>
              </a:rPr>
              <a:t> presa di contrasto (“enhancement”)</a:t>
            </a:r>
          </a:p>
          <a:p>
            <a:pPr>
              <a:buFontTx/>
              <a:buChar char="•"/>
            </a:pPr>
            <a:r>
              <a:rPr lang="it-IT">
                <a:solidFill>
                  <a:srgbClr val="FFFF00"/>
                </a:solidFill>
                <a:latin typeface="Arial" charset="0"/>
              </a:rPr>
              <a:t> atrofia         corpo calloso</a:t>
            </a:r>
          </a:p>
          <a:p>
            <a:pPr>
              <a:buFontTx/>
              <a:buChar char="•"/>
            </a:pPr>
            <a:r>
              <a:rPr lang="it-IT">
                <a:solidFill>
                  <a:srgbClr val="FFFF00"/>
                </a:solidFill>
                <a:latin typeface="Arial" charset="0"/>
              </a:rPr>
              <a:t> Interessamento sostanza grigia</a:t>
            </a:r>
          </a:p>
          <a:p>
            <a:r>
              <a:rPr lang="it-IT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r>
              <a:rPr lang="it-IT" b="1">
                <a:latin typeface="Arial" charset="0"/>
              </a:rPr>
              <a:t>Sensibilità diagnostica: 80%</a:t>
            </a:r>
          </a:p>
        </p:txBody>
      </p:sp>
      <p:sp>
        <p:nvSpPr>
          <p:cNvPr id="46086" name="Line 7"/>
          <p:cNvSpPr>
            <a:spLocks noChangeShapeType="1"/>
          </p:cNvSpPr>
          <p:nvPr/>
        </p:nvSpPr>
        <p:spPr bwMode="auto">
          <a:xfrm>
            <a:off x="971550" y="43656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smtClean="0">
                <a:solidFill>
                  <a:schemeClr val="tx1"/>
                </a:solidFill>
                <a:latin typeface="Arial" pitchFamily="34" charset="0"/>
              </a:rPr>
              <a:t>Immagine RM di neurite ottica in un caso di SM</a:t>
            </a:r>
            <a:r>
              <a:rPr lang="it-IT" sz="4000" smtClean="0"/>
              <a:t> 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00200"/>
            <a:ext cx="8229600" cy="499745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chemeClr val="tx1"/>
                </a:solidFill>
                <a:latin typeface="Arial" pitchFamily="34" charset="0"/>
              </a:rPr>
              <a:t>Placche Periventriculari</a:t>
            </a:r>
            <a:r>
              <a:rPr lang="it-IT" smtClean="0"/>
              <a:t> 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484313"/>
            <a:ext cx="8229600" cy="4924425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chemeClr val="tx1"/>
                </a:solidFill>
                <a:latin typeface="Arial" pitchFamily="34" charset="0"/>
              </a:rPr>
              <a:t>Placche Periventriculari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412875"/>
            <a:ext cx="8229600" cy="52578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549275"/>
            <a:ext cx="8218487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smtClean="0">
                <a:solidFill>
                  <a:srgbClr val="FFFF00"/>
                </a:solidFill>
                <a:latin typeface="Arial" pitchFamily="34" charset="0"/>
              </a:rPr>
              <a:t>Classificazione del decorso della SM</a:t>
            </a:r>
            <a:br>
              <a:rPr lang="it-IT" sz="2800" smtClean="0">
                <a:solidFill>
                  <a:srgbClr val="FFFF00"/>
                </a:solidFill>
                <a:latin typeface="Arial" pitchFamily="34" charset="0"/>
              </a:rPr>
            </a:br>
            <a:r>
              <a:rPr lang="it-IT" sz="2800" smtClean="0">
                <a:solidFill>
                  <a:srgbClr val="FFFF00"/>
                </a:solidFill>
                <a:latin typeface="Arial" pitchFamily="34" charset="0"/>
              </a:rPr>
              <a:t/>
            </a:r>
            <a:br>
              <a:rPr lang="it-IT" sz="2800" smtClean="0">
                <a:solidFill>
                  <a:srgbClr val="FFFF00"/>
                </a:solidFill>
                <a:latin typeface="Arial" pitchFamily="34" charset="0"/>
              </a:rPr>
            </a:br>
            <a:endParaRPr lang="it-IT" sz="4000" smtClean="0">
              <a:solidFill>
                <a:srgbClr val="FFFF00"/>
              </a:solidFill>
              <a:effectLst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Remittente-intermittente [a poussée o ricadute]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Secondariamente progressivo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Progressivo  con ricadute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Progressivo dall’esordio [cronico]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Benigno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mtClean="0"/>
              <a:t>Maligno [fulminante o sindrome di Marburg]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mtClean="0"/>
          </a:p>
          <a:p>
            <a:pPr algn="ctr" eaLnBrk="1" hangingPunct="1">
              <a:lnSpc>
                <a:spcPct val="90000"/>
              </a:lnSpc>
              <a:buClrTx/>
              <a:buFont typeface="Arial" pitchFamily="34" charset="0"/>
              <a:buNone/>
              <a:defRPr/>
            </a:pPr>
            <a:r>
              <a:rPr lang="it-IT" smtClean="0">
                <a:solidFill>
                  <a:srgbClr val="FFFF00"/>
                </a:solidFill>
                <a:effectLst/>
              </a:rPr>
              <a:t>  </a:t>
            </a:r>
            <a:endParaRPr lang="it-IT" b="1" smtClean="0">
              <a:solidFill>
                <a:srgbClr val="FFFF00"/>
              </a:solidFill>
              <a:effectLst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908175" y="5661025"/>
            <a:ext cx="5616575" cy="8366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800" b="1">
                <a:solidFill>
                  <a:srgbClr val="FFFF00"/>
                </a:solidFill>
              </a:rPr>
              <a:t>ETEROGENEITA’ CLINICA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200" smtClean="0">
                <a:solidFill>
                  <a:srgbClr val="FFFF00"/>
                </a:solidFill>
                <a:latin typeface="Arial" pitchFamily="34" charset="0"/>
              </a:rPr>
              <a:t>Classificazione del decorso della SM</a:t>
            </a:r>
            <a:br>
              <a:rPr lang="it-IT" sz="3200" smtClean="0">
                <a:solidFill>
                  <a:srgbClr val="FFFF00"/>
                </a:solidFill>
                <a:latin typeface="Arial" pitchFamily="34" charset="0"/>
              </a:rPr>
            </a:br>
            <a:endParaRPr lang="it-IT" sz="3200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5400"/>
            <a:ext cx="4330700" cy="356076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smtClean="0"/>
              <a:t>Benigno: 10%</a:t>
            </a:r>
          </a:p>
          <a:p>
            <a:pPr eaLnBrk="1" hangingPunct="1">
              <a:defRPr/>
            </a:pPr>
            <a:r>
              <a:rPr lang="en-US" sz="2000" b="1" smtClean="0"/>
              <a:t>Remittente-Intermittente: 40%</a:t>
            </a:r>
          </a:p>
          <a:p>
            <a:pPr eaLnBrk="1" hangingPunct="1">
              <a:defRPr/>
            </a:pPr>
            <a:r>
              <a:rPr lang="en-US" sz="2000" b="1" smtClean="0"/>
              <a:t>Secondariamente Progressivo: 40%</a:t>
            </a:r>
          </a:p>
          <a:p>
            <a:pPr eaLnBrk="1" hangingPunct="1">
              <a:defRPr/>
            </a:pPr>
            <a:r>
              <a:rPr lang="en-US" sz="2000" b="1" smtClean="0"/>
              <a:t>Progressivo dall’esordio: 10%</a:t>
            </a:r>
            <a:endParaRPr lang="it-IT" sz="2000" b="1" smtClean="0"/>
          </a:p>
        </p:txBody>
      </p:sp>
      <p:pic>
        <p:nvPicPr>
          <p:cNvPr id="158724" name="Picture 4" descr="ms grap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557338"/>
            <a:ext cx="43561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>
                <a:solidFill>
                  <a:srgbClr val="FFFF00"/>
                </a:solidFill>
                <a:effectLst/>
                <a:latin typeface="Arial" charset="0"/>
              </a:rPr>
              <a:t>Cosa è una esacerbazione o</a:t>
            </a:r>
            <a:br>
              <a:rPr lang="it-IT" sz="4000" smtClean="0">
                <a:solidFill>
                  <a:srgbClr val="FFFF00"/>
                </a:solidFill>
                <a:effectLst/>
                <a:latin typeface="Arial" charset="0"/>
              </a:rPr>
            </a:br>
            <a:r>
              <a:rPr lang="it-IT" sz="4000" smtClean="0">
                <a:solidFill>
                  <a:srgbClr val="FFFF00"/>
                </a:solidFill>
                <a:effectLst/>
                <a:latin typeface="Arial" charset="0"/>
              </a:rPr>
              <a:t>ricaduta o poussée?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/>
            <a:r>
              <a:rPr lang="it-IT" smtClean="0">
                <a:effectLst/>
                <a:latin typeface="Arial" charset="0"/>
              </a:rPr>
              <a:t>Presenza di un deficit neurologico tipico della SM</a:t>
            </a:r>
          </a:p>
          <a:p>
            <a:pPr eaLnBrk="1" hangingPunct="1"/>
            <a:r>
              <a:rPr lang="it-IT" smtClean="0">
                <a:effectLst/>
                <a:latin typeface="Arial" charset="0"/>
              </a:rPr>
              <a:t>Osservazione oggettiva o racconto anamnestico da parte del paziente</a:t>
            </a:r>
          </a:p>
          <a:p>
            <a:pPr eaLnBrk="1" hangingPunct="1"/>
            <a:r>
              <a:rPr lang="it-IT" smtClean="0">
                <a:effectLst/>
                <a:latin typeface="Arial" charset="0"/>
              </a:rPr>
              <a:t>Durata minima di 24 ore</a:t>
            </a:r>
          </a:p>
          <a:p>
            <a:pPr eaLnBrk="1" hangingPunct="1"/>
            <a:r>
              <a:rPr lang="it-IT" smtClean="0">
                <a:effectLst/>
                <a:latin typeface="Arial" charset="0"/>
              </a:rPr>
              <a:t>Esclusione di pseudoattacchi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82296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400">
                <a:solidFill>
                  <a:schemeClr val="folHlink"/>
                </a:solidFill>
                <a:latin typeface="Comic Sans MS" pitchFamily="66" charset="0"/>
              </a:rPr>
              <a:t>La guaina mielinica è costituita prevalentemente da lipidi (70%) e da proteine (30%) ed impedisce il passaggio di ioni attraverso la membrana dell’assone.</a:t>
            </a:r>
          </a:p>
          <a:p>
            <a:pPr eaLnBrk="0" hangingPunct="0">
              <a:spcBef>
                <a:spcPct val="50000"/>
              </a:spcBef>
            </a:pPr>
            <a:r>
              <a:rPr lang="it-IT" sz="2400">
                <a:solidFill>
                  <a:schemeClr val="folHlink"/>
                </a:solidFill>
                <a:latin typeface="Comic Sans MS" pitchFamily="66" charset="0"/>
              </a:rPr>
              <a:t>I canali ionici si trovano concentrati nelle zone dove è assente la guaina mielinica. Queste zone sono chiamate nodi di Ranvier.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0" y="3232150"/>
          <a:ext cx="9144000" cy="2787650"/>
        </p:xfrm>
        <a:graphic>
          <a:graphicData uri="http://schemas.openxmlformats.org/presentationml/2006/ole">
            <p:oleObj spid="_x0000_s2050" name="Image" r:id="rId3" imgW="13168254" imgH="4012698" progId="Photoshop.Image.7">
              <p:embed/>
            </p:oleObj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876800" y="4953000"/>
            <a:ext cx="914400" cy="609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5800" y="3810000"/>
            <a:ext cx="1066800" cy="609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rgbClr val="FFFF00"/>
                </a:solidFill>
                <a:latin typeface="Arial" pitchFamily="34" charset="0"/>
              </a:rPr>
              <a:t>VARIANTI CLINICHE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smtClean="0">
                <a:solidFill>
                  <a:schemeClr val="hlink"/>
                </a:solidFill>
              </a:rPr>
              <a:t>Neuromielite ottica (malattia di Devic)</a:t>
            </a:r>
          </a:p>
          <a:p>
            <a:pPr eaLnBrk="1" hangingPunct="1">
              <a:defRPr/>
            </a:pPr>
            <a:r>
              <a:rPr lang="it-IT" sz="2800" smtClean="0">
                <a:solidFill>
                  <a:schemeClr val="hlink"/>
                </a:solidFill>
              </a:rPr>
              <a:t>Sclerosi concentrica di Balò</a:t>
            </a:r>
          </a:p>
          <a:p>
            <a:pPr eaLnBrk="1" hangingPunct="1">
              <a:defRPr/>
            </a:pPr>
            <a:r>
              <a:rPr lang="it-IT" sz="2800" smtClean="0">
                <a:solidFill>
                  <a:schemeClr val="hlink"/>
                </a:solidFill>
              </a:rPr>
              <a:t>Sclerosi diffusa mielinoclastica (malattia di Schilder)</a:t>
            </a:r>
          </a:p>
          <a:p>
            <a:pPr eaLnBrk="1" hangingPunct="1">
              <a:defRPr/>
            </a:pPr>
            <a:r>
              <a:rPr lang="it-IT" sz="2800" smtClean="0">
                <a:solidFill>
                  <a:schemeClr val="hlink"/>
                </a:solidFill>
              </a:rPr>
              <a:t>Sindromi clinicamente isolate: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z="2800" smtClean="0">
                <a:solidFill>
                  <a:schemeClr val="hlink"/>
                </a:solidFill>
              </a:rPr>
              <a:t>	</a:t>
            </a:r>
            <a:r>
              <a:rPr lang="it-IT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it-IT" sz="2800" smtClean="0">
                <a:solidFill>
                  <a:schemeClr val="hlink"/>
                </a:solidFill>
              </a:rPr>
              <a:t>neurite ottica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z="2800" smtClean="0">
                <a:solidFill>
                  <a:schemeClr val="hlink"/>
                </a:solidFill>
              </a:rPr>
              <a:t>	</a:t>
            </a:r>
            <a:r>
              <a:rPr lang="it-IT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it-IT" sz="2800" smtClean="0">
                <a:solidFill>
                  <a:schemeClr val="hlink"/>
                </a:solidFill>
              </a:rPr>
              <a:t>sindromi infiammatorie troncoencefaliche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z="2800" smtClean="0">
                <a:solidFill>
                  <a:schemeClr val="hlink"/>
                </a:solidFill>
              </a:rPr>
              <a:t>	</a:t>
            </a:r>
            <a:r>
              <a:rPr lang="it-IT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it-IT" sz="2800" smtClean="0">
                <a:solidFill>
                  <a:schemeClr val="hlink"/>
                </a:solidFill>
              </a:rPr>
              <a:t>mielite trasversa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z="2800" smtClean="0">
                <a:solidFill>
                  <a:schemeClr val="hlink"/>
                </a:solidFill>
              </a:rPr>
              <a:t>	</a:t>
            </a:r>
            <a:r>
              <a:rPr lang="it-IT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it-IT" sz="2800" smtClean="0">
                <a:solidFill>
                  <a:schemeClr val="hlink"/>
                </a:solidFill>
              </a:rPr>
              <a:t>encefalomielite acuta disseminata (ADEM)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>
                <a:solidFill>
                  <a:srgbClr val="FFFF00"/>
                </a:solidFill>
                <a:effectLst/>
                <a:latin typeface="Arial" charset="0"/>
              </a:rPr>
              <a:t>Sindromi clinicamente isolate</a:t>
            </a:r>
            <a:br>
              <a:rPr lang="it-IT" sz="4000" smtClean="0">
                <a:solidFill>
                  <a:srgbClr val="FFFF00"/>
                </a:solidFill>
                <a:effectLst/>
                <a:latin typeface="Arial" charset="0"/>
              </a:rPr>
            </a:br>
            <a:r>
              <a:rPr lang="it-IT" sz="4000" smtClean="0">
                <a:solidFill>
                  <a:srgbClr val="FFFF00"/>
                </a:solidFill>
                <a:effectLst/>
                <a:latin typeface="Arial" charset="0"/>
              </a:rPr>
              <a:t>[CIS]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it-IT" sz="3600" smtClean="0">
                <a:effectLst/>
              </a:rPr>
              <a:t>Episodio monosintomatico  acuto o subacuto suggestivo di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it-IT" sz="3600" smtClean="0">
                <a:effectLst/>
              </a:rPr>
              <a:t>demielinizzazione che coinvolge il nervo ottico, il troncoencefalo o il midollo spinale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it-IT" sz="3600" smtClean="0">
                <a:effectLst/>
              </a:rPr>
              <a:t>(neurite ottica retrobulbare, oftalmoplegia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it-IT" sz="3600" smtClean="0">
                <a:effectLst/>
              </a:rPr>
              <a:t>internucleare, mielopatia acuta trasversa)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835150" y="1844675"/>
            <a:ext cx="5875338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sz="3200" b="1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 Terapia dell’attacco acuto</a:t>
            </a:r>
          </a:p>
          <a:p>
            <a:pPr>
              <a:buFontTx/>
              <a:buChar char="•"/>
            </a:pPr>
            <a:endParaRPr lang="it-IT" sz="3200" b="1">
              <a:solidFill>
                <a:schemeClr val="hlink"/>
              </a:solidFill>
              <a:latin typeface="Arial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it-IT" sz="3200" b="1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 Terapia immunomodulatrice</a:t>
            </a:r>
          </a:p>
          <a:p>
            <a:pPr>
              <a:buFontTx/>
              <a:buChar char="•"/>
            </a:pPr>
            <a:endParaRPr lang="it-IT" sz="3200" b="1">
              <a:solidFill>
                <a:schemeClr val="hlink"/>
              </a:solidFill>
              <a:latin typeface="Arial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it-IT" sz="3200" b="1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 Terapia sintomatica</a:t>
            </a:r>
          </a:p>
          <a:p>
            <a:pPr>
              <a:buFontTx/>
              <a:buChar char="•"/>
            </a:pPr>
            <a:endParaRPr lang="it-IT" sz="3200" b="1">
              <a:solidFill>
                <a:schemeClr val="hlink"/>
              </a:solidFill>
              <a:latin typeface="Arial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it-IT" sz="3200" b="1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 Terapia riabilitativa</a:t>
            </a:r>
          </a:p>
          <a:p>
            <a:pPr>
              <a:buFontTx/>
              <a:buChar char="•"/>
            </a:pPr>
            <a:endParaRPr lang="it-IT" sz="3200" b="1">
              <a:solidFill>
                <a:schemeClr val="hlink"/>
              </a:solidFill>
              <a:latin typeface="Arial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it-IT" sz="3200" b="1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 Terapia occupazionale</a:t>
            </a:r>
            <a:endParaRPr lang="it-IT" sz="3200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042988" y="549275"/>
            <a:ext cx="741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it-IT" sz="3200" b="1">
                <a:solidFill>
                  <a:srgbClr val="FFFF00"/>
                </a:solidFill>
                <a:latin typeface="Arial" charset="0"/>
              </a:rPr>
              <a:t>Trattamento della Sclerosi Multipla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>
                <a:solidFill>
                  <a:srgbClr val="FFFF00"/>
                </a:solidFill>
                <a:effectLst/>
                <a:latin typeface="Arial" charset="0"/>
              </a:rPr>
              <a:t>TERAPIA DELL’ATTACCO ACUTO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it-IT" smtClean="0">
                <a:solidFill>
                  <a:srgbClr val="FFFF00"/>
                </a:solidFill>
                <a:effectLst/>
              </a:rPr>
              <a:t>	</a:t>
            </a:r>
            <a:r>
              <a:rPr lang="it-IT" b="1" smtClean="0">
                <a:solidFill>
                  <a:srgbClr val="FFFF00"/>
                </a:solidFill>
                <a:effectLst/>
              </a:rPr>
              <a:t>CORTICOSTEROIDI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it-IT" b="1" smtClean="0">
              <a:solidFill>
                <a:srgbClr val="FFFF00"/>
              </a:solidFill>
              <a:effectLst/>
            </a:endParaRPr>
          </a:p>
          <a:p>
            <a:pPr eaLnBrk="1" hangingPunct="1">
              <a:defRPr/>
            </a:pPr>
            <a:r>
              <a:rPr lang="it-IT" smtClean="0">
                <a:solidFill>
                  <a:srgbClr val="FFFF00"/>
                </a:solidFill>
                <a:effectLst/>
              </a:rPr>
              <a:t>Metilprednisolone </a:t>
            </a:r>
            <a:r>
              <a:rPr lang="it-IT" smtClean="0">
                <a:effectLst/>
              </a:rPr>
              <a:t>(500-1000 mg/e.v./die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mtClean="0">
                <a:effectLst/>
              </a:rPr>
              <a:t>    per 5-7 giorni)</a:t>
            </a:r>
          </a:p>
          <a:p>
            <a:pPr eaLnBrk="1" hangingPunct="1">
              <a:defRPr/>
            </a:pPr>
            <a:r>
              <a:rPr lang="it-IT" smtClean="0">
                <a:solidFill>
                  <a:srgbClr val="FFFF00"/>
                </a:solidFill>
                <a:effectLst/>
              </a:rPr>
              <a:t>Desametazone fosfato (i.m., e.v.)</a:t>
            </a:r>
          </a:p>
          <a:p>
            <a:pPr eaLnBrk="1" hangingPunct="1">
              <a:defRPr/>
            </a:pPr>
            <a:r>
              <a:rPr lang="it-IT" smtClean="0">
                <a:solidFill>
                  <a:srgbClr val="FFFF00"/>
                </a:solidFill>
                <a:effectLst/>
              </a:rPr>
              <a:t>Prednisone (os, per due settimane) </a:t>
            </a:r>
            <a:endParaRPr lang="it-IT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>
                <a:solidFill>
                  <a:srgbClr val="FFFF00"/>
                </a:solidFill>
                <a:effectLst/>
                <a:latin typeface="Arial" charset="0"/>
              </a:rPr>
              <a:t>TERAPIA IMMUNOMODULATRICE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229600" cy="36337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it-IT" sz="4000" b="1" smtClean="0">
                <a:effectLst/>
              </a:rPr>
              <a:t>Terapia che agisce sull’attivazione  o sulla migrazione delle cellule T  periferiche  autoreattive o su entrambi i processi</a:t>
            </a:r>
            <a:endParaRPr lang="it-IT" sz="4000" smtClean="0">
              <a:effectLst/>
            </a:endParaRPr>
          </a:p>
          <a:p>
            <a:pPr eaLnBrk="1" hangingPunct="1">
              <a:defRPr/>
            </a:pPr>
            <a:endParaRPr lang="it-IT" sz="400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0" smtClean="0">
                <a:effectLst/>
                <a:latin typeface="Arial" charset="0"/>
              </a:rPr>
              <a:t/>
            </a:r>
            <a:br>
              <a:rPr lang="en-US" sz="4000" b="0" smtClean="0">
                <a:effectLst/>
                <a:latin typeface="Arial" charset="0"/>
              </a:rPr>
            </a:br>
            <a:r>
              <a:rPr lang="en-US" sz="4000" smtClean="0">
                <a:solidFill>
                  <a:srgbClr val="FFFF00"/>
                </a:solidFill>
                <a:effectLst/>
                <a:latin typeface="Arial" charset="0"/>
              </a:rPr>
              <a:t>“Disease-Modifying Drugs”</a:t>
            </a:r>
            <a:r>
              <a:rPr lang="en-US" sz="4000" b="0" smtClean="0">
                <a:effectLst/>
                <a:latin typeface="Arial" charset="0"/>
              </a:rPr>
              <a:t/>
            </a:r>
            <a:br>
              <a:rPr lang="en-US" sz="4000" b="0" smtClean="0">
                <a:effectLst/>
                <a:latin typeface="Arial" charset="0"/>
              </a:rPr>
            </a:br>
            <a:endParaRPr lang="it-IT" sz="4000" smtClean="0"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>
                <a:effectLst/>
                <a:latin typeface="Arial" charset="0"/>
              </a:rPr>
              <a:t>Farmaci immunomodulatori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b="1" smtClean="0">
                <a:solidFill>
                  <a:schemeClr val="hlink"/>
                </a:solidFill>
                <a:effectLst/>
              </a:rPr>
              <a:t>IFN</a:t>
            </a:r>
            <a:r>
              <a:rPr lang="en-US" sz="2400" b="1" smtClean="0">
                <a:solidFill>
                  <a:schemeClr val="hlink"/>
                </a:solidFill>
                <a:effectLst/>
              </a:rPr>
              <a:t>ß 1a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hlink"/>
                </a:solidFill>
                <a:effectLst/>
              </a:rPr>
              <a:t>IFNß 1b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b="1" smtClean="0">
                <a:solidFill>
                  <a:schemeClr val="hlink"/>
                </a:solidFill>
                <a:effectLst/>
              </a:rPr>
              <a:t>Glatiramer acetato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sz="2400" b="1" smtClean="0">
              <a:solidFill>
                <a:schemeClr val="hlink"/>
              </a:solidFill>
              <a:effectLst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000" b="1" smtClean="0">
                <a:effectLst/>
                <a:latin typeface="Arial" charset="0"/>
              </a:rPr>
              <a:t>Farmaci immunosoppressori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b="1" smtClean="0">
                <a:solidFill>
                  <a:schemeClr val="hlink"/>
                </a:solidFill>
                <a:effectLst/>
              </a:rPr>
              <a:t>Mitoxantrone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sz="2000" b="1" smtClean="0">
              <a:effectLst/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en-US" sz="2400" b="1" smtClean="0">
                <a:effectLst/>
              </a:rPr>
              <a:t>Un trattamento precoce ed aggressivo con  “D-M D” può rallentare o anche  prevenire crippling symptoms of MS</a:t>
            </a:r>
          </a:p>
          <a:p>
            <a:pPr eaLnBrk="1" hangingPunct="1">
              <a:lnSpc>
                <a:spcPct val="90000"/>
              </a:lnSpc>
            </a:pPr>
            <a:endParaRPr lang="it-IT" sz="2400" smtClean="0">
              <a:solidFill>
                <a:schemeClr val="hlink"/>
              </a:solidFill>
              <a:effectLst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>
                <a:solidFill>
                  <a:srgbClr val="FFFF00"/>
                </a:solidFill>
                <a:effectLst/>
                <a:latin typeface="Arial" charset="0"/>
              </a:rPr>
              <a:t>FARMACI IMMUNOMODULATORI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37075"/>
          </a:xfrm>
        </p:spPr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chemeClr val="hlink"/>
                </a:solidFill>
                <a:effectLst/>
              </a:rPr>
              <a:t>Azatioprina</a:t>
            </a:r>
          </a:p>
          <a:p>
            <a:pPr eaLnBrk="1" hangingPunct="1">
              <a:defRPr/>
            </a:pPr>
            <a:r>
              <a:rPr lang="it-IT" smtClean="0">
                <a:solidFill>
                  <a:schemeClr val="hlink"/>
                </a:solidFill>
                <a:effectLst/>
              </a:rPr>
              <a:t>Methotrexate</a:t>
            </a:r>
          </a:p>
          <a:p>
            <a:pPr eaLnBrk="1" hangingPunct="1">
              <a:defRPr/>
            </a:pPr>
            <a:r>
              <a:rPr lang="it-IT" smtClean="0">
                <a:solidFill>
                  <a:schemeClr val="hlink"/>
                </a:solidFill>
                <a:effectLst/>
              </a:rPr>
              <a:t>Ciclofosfamide</a:t>
            </a:r>
          </a:p>
          <a:p>
            <a:pPr eaLnBrk="1" hangingPunct="1">
              <a:defRPr/>
            </a:pPr>
            <a:r>
              <a:rPr lang="it-IT" smtClean="0">
                <a:solidFill>
                  <a:schemeClr val="hlink"/>
                </a:solidFill>
                <a:effectLst/>
              </a:rPr>
              <a:t>Ciclosporina</a:t>
            </a:r>
          </a:p>
          <a:p>
            <a:pPr eaLnBrk="1" hangingPunct="1">
              <a:defRPr/>
            </a:pPr>
            <a:r>
              <a:rPr lang="it-IT" smtClean="0">
                <a:solidFill>
                  <a:schemeClr val="hlink"/>
                </a:solidFill>
                <a:effectLst/>
              </a:rPr>
              <a:t>Trapianto di midollo osseo</a:t>
            </a:r>
          </a:p>
          <a:p>
            <a:pPr eaLnBrk="1" hangingPunct="1">
              <a:defRPr/>
            </a:pPr>
            <a:r>
              <a:rPr lang="it-IT" smtClean="0">
                <a:solidFill>
                  <a:schemeClr val="hlink"/>
                </a:solidFill>
                <a:effectLst/>
              </a:rPr>
              <a:t>Natalizumab</a:t>
            </a:r>
          </a:p>
          <a:p>
            <a:pPr eaLnBrk="1" hangingPunct="1">
              <a:defRPr/>
            </a:pPr>
            <a:r>
              <a:rPr lang="it-IT" smtClean="0">
                <a:solidFill>
                  <a:schemeClr val="hlink"/>
                </a:solidFill>
                <a:effectLst/>
              </a:rPr>
              <a:t>Vaccinazione con cellule T</a:t>
            </a:r>
          </a:p>
          <a:p>
            <a:pPr eaLnBrk="1" hangingPunct="1">
              <a:defRPr/>
            </a:pPr>
            <a:endParaRPr lang="it-IT" smtClean="0">
              <a:solidFill>
                <a:schemeClr val="hlink"/>
              </a:solidFill>
            </a:endParaRPr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5795963" y="5516563"/>
            <a:ext cx="3024187" cy="10810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3200" b="1"/>
              <a:t>Politerapie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549275"/>
            <a:ext cx="8086725" cy="998538"/>
          </a:xfrm>
        </p:spPr>
        <p:txBody>
          <a:bodyPr/>
          <a:lstStyle/>
          <a:p>
            <a:pPr eaLnBrk="1" hangingPunct="1"/>
            <a:r>
              <a:rPr lang="it-IT" sz="4000" smtClean="0">
                <a:solidFill>
                  <a:srgbClr val="FFFF00"/>
                </a:solidFill>
                <a:effectLst/>
                <a:latin typeface="Arial" charset="0"/>
              </a:rPr>
              <a:t>TERAPIE SINTOMATICHE</a:t>
            </a:r>
            <a:r>
              <a:rPr lang="it-IT" sz="4000" b="0" smtClean="0">
                <a:solidFill>
                  <a:schemeClr val="hlink"/>
                </a:solidFill>
                <a:effectLst/>
              </a:rPr>
              <a:t/>
            </a:r>
            <a:br>
              <a:rPr lang="it-IT" sz="4000" b="0" smtClean="0">
                <a:solidFill>
                  <a:schemeClr val="hlink"/>
                </a:solidFill>
                <a:effectLst/>
              </a:rPr>
            </a:br>
            <a:r>
              <a:rPr lang="it-IT" sz="4000" b="0" smtClean="0">
                <a:solidFill>
                  <a:schemeClr val="hlink"/>
                </a:solidFill>
                <a:effectLst/>
              </a:rPr>
              <a:t> </a:t>
            </a:r>
            <a:br>
              <a:rPr lang="it-IT" sz="4000" b="0" smtClean="0">
                <a:solidFill>
                  <a:schemeClr val="hlink"/>
                </a:solidFill>
                <a:effectLst/>
              </a:rPr>
            </a:br>
            <a:endParaRPr lang="it-IT" sz="4000" b="0" smtClean="0">
              <a:solidFill>
                <a:schemeClr val="hlink"/>
              </a:solidFill>
              <a:effectLst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2370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400" b="1" smtClean="0">
                <a:solidFill>
                  <a:schemeClr val="hlink"/>
                </a:solidFill>
                <a:effectLst/>
              </a:rPr>
              <a:t>Spasticità</a:t>
            </a:r>
            <a:r>
              <a:rPr lang="it-IT" sz="2400" smtClean="0">
                <a:solidFill>
                  <a:schemeClr val="hlink"/>
                </a:solidFill>
                <a:effectLst/>
              </a:rPr>
              <a:t>:</a:t>
            </a:r>
            <a:r>
              <a:rPr lang="it-IT" sz="2400" smtClean="0">
                <a:solidFill>
                  <a:srgbClr val="FFFF00"/>
                </a:solidFill>
                <a:effectLst/>
              </a:rPr>
              <a:t> </a:t>
            </a:r>
            <a:r>
              <a:rPr lang="it-IT" sz="2400" smtClean="0">
                <a:effectLst/>
              </a:rPr>
              <a:t>baclofen, tizanidina, dantrolene, diazepam, clonazepam, clonidina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b="1" smtClean="0">
                <a:solidFill>
                  <a:schemeClr val="hlink"/>
                </a:solidFill>
                <a:effectLst/>
              </a:rPr>
              <a:t>Tremore:</a:t>
            </a:r>
            <a:r>
              <a:rPr lang="it-IT" sz="2400" smtClean="0">
                <a:effectLst/>
              </a:rPr>
              <a:t> benzodiazepine, propanololo, gabapentin, primidone, ondansetron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b="1" smtClean="0">
                <a:solidFill>
                  <a:schemeClr val="hlink"/>
                </a:solidFill>
                <a:effectLst/>
              </a:rPr>
              <a:t>Fatica:</a:t>
            </a:r>
            <a:r>
              <a:rPr lang="it-IT" sz="2400" smtClean="0">
                <a:effectLst/>
              </a:rPr>
              <a:t> amantadina, 3,4-diaminopiridina, paroxetina, ortesi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b="1" smtClean="0">
                <a:solidFill>
                  <a:schemeClr val="hlink"/>
                </a:solidFill>
                <a:effectLst/>
              </a:rPr>
              <a:t>Disfunzioni vescicali</a:t>
            </a:r>
            <a:r>
              <a:rPr lang="it-IT" sz="2400" smtClean="0">
                <a:solidFill>
                  <a:schemeClr val="hlink"/>
                </a:solidFill>
                <a:effectLst/>
              </a:rPr>
              <a:t>:</a:t>
            </a:r>
            <a:r>
              <a:rPr lang="it-IT" sz="2400" smtClean="0">
                <a:effectLst/>
              </a:rPr>
              <a:t> areflessia detrusoriale (cateterismo intermittente), iper-reflessia detrusoriale (farmaci anticolinergici)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b="1" smtClean="0">
                <a:solidFill>
                  <a:schemeClr val="hlink"/>
                </a:solidFill>
                <a:effectLst/>
              </a:rPr>
              <a:t>Dolore</a:t>
            </a:r>
            <a:r>
              <a:rPr lang="it-IT" sz="2400" smtClean="0">
                <a:solidFill>
                  <a:schemeClr val="hlink"/>
                </a:solidFill>
                <a:effectLst/>
              </a:rPr>
              <a:t>:</a:t>
            </a:r>
            <a:r>
              <a:rPr lang="it-IT" sz="2400" smtClean="0">
                <a:effectLst/>
              </a:rPr>
              <a:t> analgesici, antiepilettici, amitriptilina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b="1" smtClean="0">
                <a:solidFill>
                  <a:schemeClr val="hlink"/>
                </a:solidFill>
                <a:effectLst/>
              </a:rPr>
              <a:t>Depressione:</a:t>
            </a:r>
            <a:r>
              <a:rPr lang="it-IT" sz="2400" smtClean="0">
                <a:effectLst/>
              </a:rPr>
              <a:t> SSRI, NARI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b="1" smtClean="0">
                <a:solidFill>
                  <a:schemeClr val="hlink"/>
                </a:solidFill>
                <a:effectLst/>
              </a:rPr>
              <a:t>Turbe cognitive:</a:t>
            </a:r>
            <a:r>
              <a:rPr lang="it-IT" sz="2400" smtClean="0">
                <a:effectLst/>
              </a:rPr>
              <a:t> anticolinesterasici (rivastigmina, donepezil)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b="1" smtClean="0">
                <a:solidFill>
                  <a:schemeClr val="hlink"/>
                </a:solidFill>
                <a:effectLst/>
              </a:rPr>
              <a:t>Disfunzioni intestinali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b="1" smtClean="0">
                <a:solidFill>
                  <a:schemeClr val="hlink"/>
                </a:solidFill>
                <a:effectLst/>
              </a:rPr>
              <a:t>Disfunzioni sessuali:</a:t>
            </a:r>
            <a:r>
              <a:rPr lang="it-IT" sz="2400" b="1" smtClean="0">
                <a:effectLst/>
              </a:rPr>
              <a:t> </a:t>
            </a:r>
            <a:r>
              <a:rPr lang="it-IT" sz="2400" smtClean="0">
                <a:effectLst/>
              </a:rPr>
              <a:t>sildenafil, vardenafil,</a:t>
            </a:r>
            <a:r>
              <a:rPr lang="it-IT" sz="2400" smtClean="0">
                <a:solidFill>
                  <a:srgbClr val="FF0000"/>
                </a:solidFill>
                <a:effectLst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4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it-IT" sz="4000" smtClean="0">
                <a:solidFill>
                  <a:srgbClr val="FFFF00"/>
                </a:solidFill>
                <a:effectLst/>
                <a:latin typeface="Arial" charset="0"/>
              </a:rPr>
              <a:t>TERAPIA RIABILITATIVA:</a:t>
            </a:r>
            <a:r>
              <a:rPr lang="it-IT" sz="4000" smtClean="0">
                <a:solidFill>
                  <a:schemeClr val="hlink"/>
                </a:solidFill>
                <a:effectLst/>
                <a:latin typeface="Arial" charset="0"/>
              </a:rPr>
              <a:t> </a:t>
            </a:r>
            <a:r>
              <a:rPr lang="it-IT" sz="4000" smtClean="0">
                <a:solidFill>
                  <a:schemeClr val="tx1"/>
                </a:solidFill>
                <a:effectLst/>
                <a:latin typeface="Arial" charset="0"/>
              </a:rPr>
              <a:t>obiettivi</a:t>
            </a:r>
            <a:r>
              <a:rPr lang="it-IT" sz="4000" smtClean="0">
                <a:solidFill>
                  <a:schemeClr val="tx1"/>
                </a:solidFill>
                <a:effectLst/>
              </a:rPr>
              <a:t/>
            </a:r>
            <a:br>
              <a:rPr lang="it-IT" sz="4000" smtClean="0">
                <a:solidFill>
                  <a:schemeClr val="tx1"/>
                </a:solidFill>
                <a:effectLst/>
              </a:rPr>
            </a:br>
            <a:r>
              <a:rPr lang="it-IT" sz="4000" smtClean="0">
                <a:solidFill>
                  <a:srgbClr val="FFFF00"/>
                </a:solidFill>
                <a:effectLst/>
              </a:rPr>
              <a:t/>
            </a:r>
            <a:br>
              <a:rPr lang="it-IT" sz="4000" smtClean="0">
                <a:solidFill>
                  <a:srgbClr val="FFFF00"/>
                </a:solidFill>
                <a:effectLst/>
              </a:rPr>
            </a:br>
            <a:endParaRPr lang="it-IT" sz="4000" smtClean="0">
              <a:solidFill>
                <a:srgbClr val="FFFF00"/>
              </a:solidFill>
              <a:effectLst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rgbClr val="FFFF00"/>
                </a:solidFill>
                <a:effectLst/>
              </a:rPr>
              <a:t>Valutazione globale delle necessità fisiche, psicologiche, sociali</a:t>
            </a:r>
          </a:p>
          <a:p>
            <a:pPr eaLnBrk="1" hangingPunct="1">
              <a:defRPr/>
            </a:pPr>
            <a:r>
              <a:rPr lang="it-IT" smtClean="0">
                <a:solidFill>
                  <a:srgbClr val="FFFF00"/>
                </a:solidFill>
                <a:effectLst/>
              </a:rPr>
              <a:t>Promuovere l’adattamento fisico, psicologico e sociale alla invalidità</a:t>
            </a:r>
          </a:p>
          <a:p>
            <a:pPr eaLnBrk="1" hangingPunct="1">
              <a:defRPr/>
            </a:pPr>
            <a:r>
              <a:rPr lang="it-IT" smtClean="0">
                <a:solidFill>
                  <a:srgbClr val="FFFF00"/>
                </a:solidFill>
                <a:effectLst/>
              </a:rPr>
              <a:t>Facilitare l’indipendenza negli atti quotidiani</a:t>
            </a:r>
          </a:p>
          <a:p>
            <a:pPr eaLnBrk="1" hangingPunct="1">
              <a:defRPr/>
            </a:pPr>
            <a:r>
              <a:rPr lang="it-IT" smtClean="0">
                <a:solidFill>
                  <a:srgbClr val="FFFF00"/>
                </a:solidFill>
                <a:effectLst/>
              </a:rPr>
              <a:t>Incoraggiare l’autonomia</a:t>
            </a:r>
          </a:p>
          <a:p>
            <a:pPr eaLnBrk="1" hangingPunct="1">
              <a:defRPr/>
            </a:pPr>
            <a:r>
              <a:rPr lang="it-IT" smtClean="0">
                <a:solidFill>
                  <a:srgbClr val="FFFF00"/>
                </a:solidFill>
                <a:effectLst/>
              </a:rPr>
              <a:t>Prevenire le complicanze secondarie quali spasticità, contratture, ulcerazioni, dolore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it-IT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rgbClr val="FFFF00"/>
                </a:solidFill>
                <a:effectLst/>
                <a:latin typeface="Arial" charset="0"/>
              </a:rPr>
              <a:t>TERAPIA RIABILITATIVA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it-IT" b="1" smtClean="0">
                <a:solidFill>
                  <a:srgbClr val="00FFCC"/>
                </a:solidFill>
                <a:latin typeface="Arial" pitchFamily="34" charset="0"/>
              </a:rPr>
              <a:t>La disabilità è inevitabile?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it-IT" b="1" smtClean="0">
              <a:solidFill>
                <a:srgbClr val="00FFCC"/>
              </a:solidFill>
              <a:latin typeface="Arial" pitchFamily="34" charset="0"/>
            </a:endParaRPr>
          </a:p>
          <a:p>
            <a:pPr eaLnBrk="1" hangingPunct="1">
              <a:defRPr/>
            </a:pPr>
            <a:r>
              <a:rPr lang="en-US" smtClean="0"/>
              <a:t>Il 5-20% di tutti i pazienti svilupperà una forma benigna di SM</a:t>
            </a:r>
          </a:p>
          <a:p>
            <a:pPr eaLnBrk="1" hangingPunct="1">
              <a:defRPr/>
            </a:pPr>
            <a:r>
              <a:rPr lang="en-US" smtClean="0"/>
              <a:t>Solo il 33% dei pazienti con SM avrà una disabilità severa</a:t>
            </a:r>
            <a:r>
              <a:rPr lang="en-US" smtClean="0">
                <a:solidFill>
                  <a:srgbClr val="00FFCC"/>
                </a:solidFill>
              </a:rPr>
              <a:t>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it-IT" smtClean="0">
              <a:solidFill>
                <a:srgbClr val="00FFCC"/>
              </a:solidFill>
            </a:endParaRPr>
          </a:p>
        </p:txBody>
      </p:sp>
      <p:pic>
        <p:nvPicPr>
          <p:cNvPr id="62468" name="Picture 4" descr="BD1063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4868863"/>
            <a:ext cx="1331912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462088" y="2781300"/>
          <a:ext cx="5929312" cy="4076700"/>
        </p:xfrm>
        <a:graphic>
          <a:graphicData uri="http://schemas.openxmlformats.org/presentationml/2006/ole">
            <p:oleObj spid="_x0000_s3074" name="Image" r:id="rId3" imgW="6831746" imgH="4800000" progId="Photoshop.Image.7">
              <p:embed/>
            </p:oleObj>
          </a:graphicData>
        </a:graphic>
      </p:graphicFrame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04800" y="0"/>
            <a:ext cx="84582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400">
                <a:solidFill>
                  <a:schemeClr val="folHlink"/>
                </a:solidFill>
                <a:latin typeface="Comic Sans MS" pitchFamily="66" charset="0"/>
              </a:rPr>
              <a:t>Se i canali ionici sono presenti soltanto a livello dei nodi di Ranvier, significa che il potenziale di azione si può generare solo a livello di queste strutture.</a:t>
            </a:r>
          </a:p>
          <a:p>
            <a:pPr eaLnBrk="0" hangingPunct="0">
              <a:spcBef>
                <a:spcPct val="50000"/>
              </a:spcBef>
            </a:pPr>
            <a:r>
              <a:rPr lang="it-IT" sz="2400">
                <a:solidFill>
                  <a:schemeClr val="folHlink"/>
                </a:solidFill>
                <a:latin typeface="Comic Sans MS" pitchFamily="66" charset="0"/>
              </a:rPr>
              <a:t>La conduzione di un impulso nervoso è definita</a:t>
            </a:r>
            <a:r>
              <a:rPr lang="it-IT" sz="2400">
                <a:solidFill>
                  <a:schemeClr val="hlink"/>
                </a:solidFill>
                <a:latin typeface="Comic Sans MS" pitchFamily="66" charset="0"/>
              </a:rPr>
              <a:t> </a:t>
            </a:r>
            <a:r>
              <a:rPr lang="it-IT" sz="2400">
                <a:solidFill>
                  <a:srgbClr val="FFFF00"/>
                </a:solidFill>
                <a:latin typeface="Comic Sans MS" pitchFamily="66" charset="0"/>
              </a:rPr>
              <a:t>saltatoria</a:t>
            </a:r>
            <a:r>
              <a:rPr lang="it-IT" sz="2400">
                <a:solidFill>
                  <a:schemeClr val="folHlink"/>
                </a:solidFill>
                <a:latin typeface="Comic Sans MS" pitchFamily="66" charset="0"/>
              </a:rPr>
              <a:t> perché passa da un nodo di Ranvier al successivo. Per il fenomeno di refrattarietà la conduzione nervosa è sempre in un un’unica direzione.</a:t>
            </a:r>
            <a:r>
              <a:rPr lang="it-IT" sz="240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smtClean="0"/>
              <a:t> </a:t>
            </a:r>
            <a:r>
              <a:rPr lang="it-IT" sz="3600" smtClean="0">
                <a:solidFill>
                  <a:srgbClr val="FFFF00"/>
                </a:solidFill>
                <a:latin typeface="Arial" pitchFamily="34" charset="0"/>
              </a:rPr>
              <a:t>MALATTIE DEMIELINIZZANTI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800" smtClean="0">
                <a:solidFill>
                  <a:schemeClr val="hlink"/>
                </a:solidFill>
              </a:rPr>
              <a:t>Patogenesi autoimmunitaria: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800" smtClean="0"/>
              <a:t>	leucoencefalopatia acuta emorragica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800" smtClean="0"/>
              <a:t>	encefalopatia acuta disseminata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smtClean="0">
                <a:solidFill>
                  <a:schemeClr val="hlink"/>
                </a:solidFill>
              </a:rPr>
              <a:t>Patogenesi infettiva: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800" smtClean="0"/>
              <a:t>	leucoencefalopatia multifocale progressiva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800" smtClean="0"/>
              <a:t>    neuroAIDS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800" smtClean="0">
                <a:solidFill>
                  <a:schemeClr val="hlink"/>
                </a:solidFill>
              </a:rPr>
              <a:t>Patogenesi tossica: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800" smtClean="0"/>
              <a:t>	mielinolisi pontina centrale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800" smtClean="0"/>
              <a:t>	malattia di Marchiava-Bignami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800" smtClean="0"/>
              <a:t>	radioterapia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800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rgbClr val="FFFF00"/>
                </a:solidFill>
                <a:latin typeface="Arial" pitchFamily="34" charset="0"/>
              </a:rPr>
              <a:t>MALATTIE DEMIELINIZZANTI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chemeClr val="hlink"/>
                </a:solidFill>
              </a:rPr>
              <a:t>Patogenesi vascolare: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mtClean="0"/>
              <a:t>    CADASIL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mtClean="0"/>
              <a:t>	sindrome di Binswanger</a:t>
            </a:r>
          </a:p>
          <a:p>
            <a:pPr eaLnBrk="1" hangingPunct="1">
              <a:defRPr/>
            </a:pPr>
            <a:r>
              <a:rPr lang="it-IT" smtClean="0">
                <a:solidFill>
                  <a:schemeClr val="hlink"/>
                </a:solidFill>
              </a:rPr>
              <a:t>Genetiche: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mtClean="0"/>
              <a:t>	adrenoleucodistrofia (deficit di arisulfatasi A)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it-IT" smtClean="0"/>
              <a:t>	leucodistrofia metacromatica (inclusi metacromatici PAS positivi neuronali e gliali)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28600" y="381000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800" b="1">
                <a:solidFill>
                  <a:srgbClr val="FFFF00"/>
                </a:solidFill>
                <a:latin typeface="Arial" charset="0"/>
              </a:rPr>
              <a:t>Fisiopatologia</a:t>
            </a:r>
          </a:p>
          <a:p>
            <a:pPr algn="ctr"/>
            <a:r>
              <a:rPr lang="it-IT" sz="2000" b="1">
                <a:solidFill>
                  <a:srgbClr val="FFFF00"/>
                </a:solidFill>
                <a:latin typeface="Arial" charset="0"/>
              </a:rPr>
              <a:t>Manifestazione clinica del meccanismo patogenetico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376363" y="1524000"/>
            <a:ext cx="6302375" cy="1058863"/>
            <a:chOff x="963" y="734"/>
            <a:chExt cx="3970" cy="667"/>
          </a:xfrm>
        </p:grpSpPr>
        <p:sp>
          <p:nvSpPr>
            <p:cNvPr id="118788" name="AutoShape 4"/>
            <p:cNvSpPr>
              <a:spLocks noChangeAspect="1" noChangeArrowheads="1"/>
            </p:cNvSpPr>
            <p:nvPr/>
          </p:nvSpPr>
          <p:spPr bwMode="auto">
            <a:xfrm>
              <a:off x="2688" y="1056"/>
              <a:ext cx="645" cy="33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8789" name="AutoShape 5"/>
            <p:cNvSpPr>
              <a:spLocks noChangeAspect="1" noChangeArrowheads="1"/>
            </p:cNvSpPr>
            <p:nvPr/>
          </p:nvSpPr>
          <p:spPr bwMode="auto">
            <a:xfrm>
              <a:off x="1085" y="1064"/>
              <a:ext cx="645" cy="33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8790" name="AutoShape 6"/>
            <p:cNvSpPr>
              <a:spLocks noChangeAspect="1" noChangeArrowheads="1"/>
            </p:cNvSpPr>
            <p:nvPr/>
          </p:nvSpPr>
          <p:spPr bwMode="auto">
            <a:xfrm>
              <a:off x="1884" y="1064"/>
              <a:ext cx="645" cy="33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8791" name="AutoShape 7"/>
            <p:cNvSpPr>
              <a:spLocks noChangeAspect="1" noChangeArrowheads="1"/>
            </p:cNvSpPr>
            <p:nvPr/>
          </p:nvSpPr>
          <p:spPr bwMode="auto">
            <a:xfrm>
              <a:off x="3481" y="1064"/>
              <a:ext cx="645" cy="33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8792" name="Rectangle 8"/>
            <p:cNvSpPr>
              <a:spLocks noChangeAspect="1" noChangeArrowheads="1"/>
            </p:cNvSpPr>
            <p:nvPr/>
          </p:nvSpPr>
          <p:spPr bwMode="auto">
            <a:xfrm>
              <a:off x="963" y="1187"/>
              <a:ext cx="3378" cy="9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4368" name="Line 9"/>
            <p:cNvSpPr>
              <a:spLocks noChangeAspect="1" noChangeShapeType="1"/>
            </p:cNvSpPr>
            <p:nvPr/>
          </p:nvSpPr>
          <p:spPr bwMode="auto">
            <a:xfrm>
              <a:off x="1468" y="819"/>
              <a:ext cx="799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69" name="AutoShape 10"/>
            <p:cNvSpPr>
              <a:spLocks noChangeAspect="1" noChangeArrowheads="1"/>
            </p:cNvSpPr>
            <p:nvPr/>
          </p:nvSpPr>
          <p:spPr bwMode="auto">
            <a:xfrm>
              <a:off x="1055" y="1003"/>
              <a:ext cx="737" cy="245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370" name="Line 11"/>
            <p:cNvSpPr>
              <a:spLocks noChangeAspect="1" noChangeShapeType="1"/>
            </p:cNvSpPr>
            <p:nvPr/>
          </p:nvSpPr>
          <p:spPr bwMode="auto">
            <a:xfrm>
              <a:off x="963" y="1003"/>
              <a:ext cx="0" cy="153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71" name="Line 12"/>
            <p:cNvSpPr>
              <a:spLocks noChangeAspect="1" noChangeShapeType="1"/>
            </p:cNvSpPr>
            <p:nvPr/>
          </p:nvSpPr>
          <p:spPr bwMode="auto">
            <a:xfrm>
              <a:off x="1301" y="1341"/>
              <a:ext cx="153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72" name="Line 13"/>
            <p:cNvSpPr>
              <a:spLocks noChangeAspect="1" noChangeShapeType="1"/>
            </p:cNvSpPr>
            <p:nvPr/>
          </p:nvSpPr>
          <p:spPr bwMode="auto">
            <a:xfrm flipH="1">
              <a:off x="1331" y="942"/>
              <a:ext cx="185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73" name="Line 14"/>
            <p:cNvSpPr>
              <a:spLocks noChangeAspect="1" noChangeShapeType="1"/>
            </p:cNvSpPr>
            <p:nvPr/>
          </p:nvSpPr>
          <p:spPr bwMode="auto">
            <a:xfrm flipV="1">
              <a:off x="1822" y="1003"/>
              <a:ext cx="0" cy="153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74" name="Text Box 15"/>
            <p:cNvSpPr txBox="1">
              <a:spLocks noChangeAspect="1" noChangeArrowheads="1"/>
            </p:cNvSpPr>
            <p:nvPr/>
          </p:nvSpPr>
          <p:spPr bwMode="auto">
            <a:xfrm>
              <a:off x="3273" y="734"/>
              <a:ext cx="16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b="1">
                  <a:solidFill>
                    <a:schemeClr val="hlink"/>
                  </a:solidFill>
                  <a:latin typeface="Arial" charset="0"/>
                </a:rPr>
                <a:t>Fibra nervosa normale</a:t>
              </a:r>
            </a:p>
          </p:txBody>
        </p:sp>
      </p:grpSp>
      <p:grpSp>
        <p:nvGrpSpPr>
          <p:cNvPr id="14340" name="Group 16"/>
          <p:cNvGrpSpPr>
            <a:grpSpLocks/>
          </p:cNvGrpSpPr>
          <p:nvPr/>
        </p:nvGrpSpPr>
        <p:grpSpPr bwMode="auto">
          <a:xfrm>
            <a:off x="1403350" y="2924175"/>
            <a:ext cx="6343650" cy="1949450"/>
            <a:chOff x="960" y="1632"/>
            <a:chExt cx="3996" cy="1228"/>
          </a:xfrm>
        </p:grpSpPr>
        <p:sp>
          <p:nvSpPr>
            <p:cNvPr id="118801" name="Freeform 17"/>
            <p:cNvSpPr>
              <a:spLocks noChangeAspect="1"/>
            </p:cNvSpPr>
            <p:nvPr/>
          </p:nvSpPr>
          <p:spPr bwMode="auto">
            <a:xfrm>
              <a:off x="2617" y="2064"/>
              <a:ext cx="603" cy="373"/>
            </a:xfrm>
            <a:custGeom>
              <a:avLst/>
              <a:gdLst/>
              <a:ahLst/>
              <a:cxnLst>
                <a:cxn ang="0">
                  <a:pos x="72" y="209"/>
                </a:cxn>
                <a:cxn ang="0">
                  <a:pos x="83" y="113"/>
                </a:cxn>
                <a:cxn ang="0">
                  <a:pos x="222" y="60"/>
                </a:cxn>
                <a:cxn ang="0">
                  <a:pos x="243" y="28"/>
                </a:cxn>
                <a:cxn ang="0">
                  <a:pos x="328" y="60"/>
                </a:cxn>
                <a:cxn ang="0">
                  <a:pos x="531" y="60"/>
                </a:cxn>
                <a:cxn ang="0">
                  <a:pos x="552" y="124"/>
                </a:cxn>
                <a:cxn ang="0">
                  <a:pos x="584" y="135"/>
                </a:cxn>
                <a:cxn ang="0">
                  <a:pos x="691" y="135"/>
                </a:cxn>
                <a:cxn ang="0">
                  <a:pos x="702" y="167"/>
                </a:cxn>
                <a:cxn ang="0">
                  <a:pos x="734" y="156"/>
                </a:cxn>
                <a:cxn ang="0">
                  <a:pos x="830" y="177"/>
                </a:cxn>
                <a:cxn ang="0">
                  <a:pos x="851" y="199"/>
                </a:cxn>
                <a:cxn ang="0">
                  <a:pos x="872" y="252"/>
                </a:cxn>
                <a:cxn ang="0">
                  <a:pos x="862" y="423"/>
                </a:cxn>
                <a:cxn ang="0">
                  <a:pos x="819" y="412"/>
                </a:cxn>
                <a:cxn ang="0">
                  <a:pos x="755" y="391"/>
                </a:cxn>
                <a:cxn ang="0">
                  <a:pos x="691" y="423"/>
                </a:cxn>
                <a:cxn ang="0">
                  <a:pos x="627" y="487"/>
                </a:cxn>
                <a:cxn ang="0">
                  <a:pos x="584" y="476"/>
                </a:cxn>
                <a:cxn ang="0">
                  <a:pos x="520" y="455"/>
                </a:cxn>
                <a:cxn ang="0">
                  <a:pos x="446" y="476"/>
                </a:cxn>
                <a:cxn ang="0">
                  <a:pos x="414" y="561"/>
                </a:cxn>
                <a:cxn ang="0">
                  <a:pos x="382" y="583"/>
                </a:cxn>
                <a:cxn ang="0">
                  <a:pos x="328" y="572"/>
                </a:cxn>
                <a:cxn ang="0">
                  <a:pos x="275" y="508"/>
                </a:cxn>
                <a:cxn ang="0">
                  <a:pos x="115" y="455"/>
                </a:cxn>
                <a:cxn ang="0">
                  <a:pos x="51" y="380"/>
                </a:cxn>
                <a:cxn ang="0">
                  <a:pos x="62" y="284"/>
                </a:cxn>
                <a:cxn ang="0">
                  <a:pos x="8" y="209"/>
                </a:cxn>
                <a:cxn ang="0">
                  <a:pos x="40" y="220"/>
                </a:cxn>
                <a:cxn ang="0">
                  <a:pos x="72" y="209"/>
                </a:cxn>
              </a:cxnLst>
              <a:rect l="0" t="0" r="r" b="b"/>
              <a:pathLst>
                <a:path w="943" h="583">
                  <a:moveTo>
                    <a:pt x="72" y="209"/>
                  </a:moveTo>
                  <a:cubicBezTo>
                    <a:pt x="76" y="177"/>
                    <a:pt x="75" y="144"/>
                    <a:pt x="83" y="113"/>
                  </a:cubicBezTo>
                  <a:cubicBezTo>
                    <a:pt x="97" y="57"/>
                    <a:pt x="185" y="65"/>
                    <a:pt x="222" y="60"/>
                  </a:cubicBezTo>
                  <a:cubicBezTo>
                    <a:pt x="229" y="49"/>
                    <a:pt x="233" y="36"/>
                    <a:pt x="243" y="28"/>
                  </a:cubicBezTo>
                  <a:cubicBezTo>
                    <a:pt x="277" y="0"/>
                    <a:pt x="301" y="42"/>
                    <a:pt x="328" y="60"/>
                  </a:cubicBezTo>
                  <a:cubicBezTo>
                    <a:pt x="373" y="55"/>
                    <a:pt x="488" y="35"/>
                    <a:pt x="531" y="60"/>
                  </a:cubicBezTo>
                  <a:cubicBezTo>
                    <a:pt x="550" y="71"/>
                    <a:pt x="531" y="117"/>
                    <a:pt x="552" y="124"/>
                  </a:cubicBezTo>
                  <a:cubicBezTo>
                    <a:pt x="563" y="128"/>
                    <a:pt x="573" y="131"/>
                    <a:pt x="584" y="135"/>
                  </a:cubicBezTo>
                  <a:cubicBezTo>
                    <a:pt x="680" y="110"/>
                    <a:pt x="650" y="92"/>
                    <a:pt x="691" y="135"/>
                  </a:cubicBezTo>
                  <a:cubicBezTo>
                    <a:pt x="695" y="146"/>
                    <a:pt x="692" y="162"/>
                    <a:pt x="702" y="167"/>
                  </a:cubicBezTo>
                  <a:cubicBezTo>
                    <a:pt x="712" y="172"/>
                    <a:pt x="723" y="156"/>
                    <a:pt x="734" y="156"/>
                  </a:cubicBezTo>
                  <a:cubicBezTo>
                    <a:pt x="768" y="156"/>
                    <a:pt x="799" y="167"/>
                    <a:pt x="830" y="177"/>
                  </a:cubicBezTo>
                  <a:cubicBezTo>
                    <a:pt x="837" y="184"/>
                    <a:pt x="849" y="189"/>
                    <a:pt x="851" y="199"/>
                  </a:cubicBezTo>
                  <a:cubicBezTo>
                    <a:pt x="861" y="260"/>
                    <a:pt x="808" y="230"/>
                    <a:pt x="872" y="252"/>
                  </a:cubicBezTo>
                  <a:cubicBezTo>
                    <a:pt x="919" y="297"/>
                    <a:pt x="943" y="395"/>
                    <a:pt x="862" y="423"/>
                  </a:cubicBezTo>
                  <a:cubicBezTo>
                    <a:pt x="848" y="419"/>
                    <a:pt x="833" y="416"/>
                    <a:pt x="819" y="412"/>
                  </a:cubicBezTo>
                  <a:cubicBezTo>
                    <a:pt x="797" y="406"/>
                    <a:pt x="755" y="391"/>
                    <a:pt x="755" y="391"/>
                  </a:cubicBezTo>
                  <a:cubicBezTo>
                    <a:pt x="702" y="335"/>
                    <a:pt x="713" y="395"/>
                    <a:pt x="691" y="423"/>
                  </a:cubicBezTo>
                  <a:cubicBezTo>
                    <a:pt x="672" y="447"/>
                    <a:pt x="648" y="466"/>
                    <a:pt x="627" y="487"/>
                  </a:cubicBezTo>
                  <a:cubicBezTo>
                    <a:pt x="613" y="483"/>
                    <a:pt x="598" y="480"/>
                    <a:pt x="584" y="476"/>
                  </a:cubicBezTo>
                  <a:cubicBezTo>
                    <a:pt x="562" y="470"/>
                    <a:pt x="520" y="455"/>
                    <a:pt x="520" y="455"/>
                  </a:cubicBezTo>
                  <a:cubicBezTo>
                    <a:pt x="495" y="462"/>
                    <a:pt x="464" y="458"/>
                    <a:pt x="446" y="476"/>
                  </a:cubicBezTo>
                  <a:cubicBezTo>
                    <a:pt x="425" y="497"/>
                    <a:pt x="430" y="535"/>
                    <a:pt x="414" y="561"/>
                  </a:cubicBezTo>
                  <a:cubicBezTo>
                    <a:pt x="407" y="572"/>
                    <a:pt x="393" y="576"/>
                    <a:pt x="382" y="583"/>
                  </a:cubicBezTo>
                  <a:cubicBezTo>
                    <a:pt x="364" y="579"/>
                    <a:pt x="344" y="581"/>
                    <a:pt x="328" y="572"/>
                  </a:cubicBezTo>
                  <a:cubicBezTo>
                    <a:pt x="304" y="558"/>
                    <a:pt x="298" y="523"/>
                    <a:pt x="275" y="508"/>
                  </a:cubicBezTo>
                  <a:cubicBezTo>
                    <a:pt x="231" y="479"/>
                    <a:pt x="166" y="465"/>
                    <a:pt x="115" y="455"/>
                  </a:cubicBezTo>
                  <a:cubicBezTo>
                    <a:pt x="63" y="403"/>
                    <a:pt x="83" y="429"/>
                    <a:pt x="51" y="380"/>
                  </a:cubicBezTo>
                  <a:cubicBezTo>
                    <a:pt x="75" y="305"/>
                    <a:pt x="79" y="337"/>
                    <a:pt x="62" y="284"/>
                  </a:cubicBezTo>
                  <a:cubicBezTo>
                    <a:pt x="82" y="220"/>
                    <a:pt x="76" y="277"/>
                    <a:pt x="8" y="209"/>
                  </a:cubicBezTo>
                  <a:cubicBezTo>
                    <a:pt x="0" y="201"/>
                    <a:pt x="29" y="220"/>
                    <a:pt x="40" y="220"/>
                  </a:cubicBezTo>
                  <a:cubicBezTo>
                    <a:pt x="51" y="220"/>
                    <a:pt x="61" y="213"/>
                    <a:pt x="72" y="209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8802" name="AutoShape 18"/>
            <p:cNvSpPr>
              <a:spLocks noChangeAspect="1" noChangeArrowheads="1"/>
            </p:cNvSpPr>
            <p:nvPr/>
          </p:nvSpPr>
          <p:spPr bwMode="auto">
            <a:xfrm>
              <a:off x="1082" y="2082"/>
              <a:ext cx="645" cy="33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8803" name="AutoShape 19"/>
            <p:cNvSpPr>
              <a:spLocks noChangeAspect="1" noChangeArrowheads="1"/>
            </p:cNvSpPr>
            <p:nvPr/>
          </p:nvSpPr>
          <p:spPr bwMode="auto">
            <a:xfrm>
              <a:off x="1881" y="2091"/>
              <a:ext cx="645" cy="33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8804" name="AutoShape 20"/>
            <p:cNvSpPr>
              <a:spLocks noChangeAspect="1" noChangeArrowheads="1"/>
            </p:cNvSpPr>
            <p:nvPr/>
          </p:nvSpPr>
          <p:spPr bwMode="auto">
            <a:xfrm>
              <a:off x="3477" y="2082"/>
              <a:ext cx="644" cy="33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8805" name="Rectangle 21"/>
            <p:cNvSpPr>
              <a:spLocks noChangeAspect="1" noChangeArrowheads="1"/>
            </p:cNvSpPr>
            <p:nvPr/>
          </p:nvSpPr>
          <p:spPr bwMode="auto">
            <a:xfrm>
              <a:off x="960" y="2205"/>
              <a:ext cx="3376" cy="9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4349" name="AutoShape 22"/>
            <p:cNvSpPr>
              <a:spLocks noChangeAspect="1" noChangeArrowheads="1"/>
            </p:cNvSpPr>
            <p:nvPr/>
          </p:nvSpPr>
          <p:spPr bwMode="auto">
            <a:xfrm>
              <a:off x="2113" y="2020"/>
              <a:ext cx="460" cy="24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350" name="Line 23"/>
            <p:cNvSpPr>
              <a:spLocks noChangeAspect="1" noChangeShapeType="1"/>
            </p:cNvSpPr>
            <p:nvPr/>
          </p:nvSpPr>
          <p:spPr bwMode="auto">
            <a:xfrm>
              <a:off x="2021" y="2020"/>
              <a:ext cx="0" cy="15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51" name="Line 24"/>
            <p:cNvSpPr>
              <a:spLocks noChangeAspect="1" noChangeShapeType="1"/>
            </p:cNvSpPr>
            <p:nvPr/>
          </p:nvSpPr>
          <p:spPr bwMode="auto">
            <a:xfrm>
              <a:off x="2358" y="2359"/>
              <a:ext cx="154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52" name="Line 25"/>
            <p:cNvSpPr>
              <a:spLocks noChangeAspect="1" noChangeShapeType="1"/>
            </p:cNvSpPr>
            <p:nvPr/>
          </p:nvSpPr>
          <p:spPr bwMode="auto">
            <a:xfrm flipH="1">
              <a:off x="2389" y="1959"/>
              <a:ext cx="184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53" name="Text Box 26"/>
            <p:cNvSpPr txBox="1">
              <a:spLocks noChangeAspect="1" noChangeArrowheads="1"/>
            </p:cNvSpPr>
            <p:nvPr/>
          </p:nvSpPr>
          <p:spPr bwMode="auto">
            <a:xfrm>
              <a:off x="2880" y="1632"/>
              <a:ext cx="20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b="1">
                  <a:solidFill>
                    <a:schemeClr val="hlink"/>
                  </a:solidFill>
                  <a:latin typeface="Arial" charset="0"/>
                </a:rPr>
                <a:t>Fibra nervosa demielinizzata</a:t>
              </a:r>
            </a:p>
          </p:txBody>
        </p:sp>
        <p:sp>
          <p:nvSpPr>
            <p:cNvPr id="14354" name="AutoShape 27"/>
            <p:cNvSpPr>
              <a:spLocks noChangeAspect="1" noChangeArrowheads="1"/>
            </p:cNvSpPr>
            <p:nvPr/>
          </p:nvSpPr>
          <p:spPr bwMode="auto">
            <a:xfrm>
              <a:off x="2112" y="2015"/>
              <a:ext cx="768" cy="243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355" name="AutoShape 28"/>
            <p:cNvSpPr>
              <a:spLocks noChangeAspect="1" noChangeArrowheads="1"/>
            </p:cNvSpPr>
            <p:nvPr/>
          </p:nvSpPr>
          <p:spPr bwMode="auto">
            <a:xfrm>
              <a:off x="2112" y="2015"/>
              <a:ext cx="1113" cy="243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356" name="Line 29"/>
            <p:cNvSpPr>
              <a:spLocks noChangeAspect="1" noChangeShapeType="1"/>
            </p:cNvSpPr>
            <p:nvPr/>
          </p:nvSpPr>
          <p:spPr bwMode="auto">
            <a:xfrm flipV="1">
              <a:off x="2611" y="2053"/>
              <a:ext cx="0" cy="15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57" name="Line 30"/>
            <p:cNvSpPr>
              <a:spLocks noChangeAspect="1" noChangeShapeType="1"/>
            </p:cNvSpPr>
            <p:nvPr/>
          </p:nvSpPr>
          <p:spPr bwMode="auto">
            <a:xfrm flipV="1">
              <a:off x="2918" y="2053"/>
              <a:ext cx="0" cy="15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58" name="Line 31"/>
            <p:cNvSpPr>
              <a:spLocks noChangeAspect="1" noChangeShapeType="1"/>
            </p:cNvSpPr>
            <p:nvPr/>
          </p:nvSpPr>
          <p:spPr bwMode="auto">
            <a:xfrm flipV="1">
              <a:off x="3264" y="2053"/>
              <a:ext cx="0" cy="15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59" name="Line 32"/>
            <p:cNvSpPr>
              <a:spLocks noChangeAspect="1" noChangeShapeType="1"/>
            </p:cNvSpPr>
            <p:nvPr/>
          </p:nvSpPr>
          <p:spPr bwMode="auto">
            <a:xfrm>
              <a:off x="3379" y="2053"/>
              <a:ext cx="307" cy="461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60" name="Line 33"/>
            <p:cNvSpPr>
              <a:spLocks noChangeAspect="1" noChangeShapeType="1"/>
            </p:cNvSpPr>
            <p:nvPr/>
          </p:nvSpPr>
          <p:spPr bwMode="auto">
            <a:xfrm flipH="1">
              <a:off x="3379" y="1976"/>
              <a:ext cx="230" cy="500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61" name="AutoShape 34"/>
            <p:cNvSpPr>
              <a:spLocks noChangeAspect="1" noChangeArrowheads="1"/>
            </p:cNvSpPr>
            <p:nvPr/>
          </p:nvSpPr>
          <p:spPr bwMode="auto">
            <a:xfrm rot="-1427522">
              <a:off x="3187" y="2360"/>
              <a:ext cx="153" cy="500"/>
            </a:xfrm>
            <a:prstGeom prst="curvedLeftArrow">
              <a:avLst>
                <a:gd name="adj1" fmla="val 65359"/>
                <a:gd name="adj2" fmla="val 130719"/>
                <a:gd name="adj3" fmla="val 33333"/>
              </a:avLst>
            </a:prstGeom>
            <a:solidFill>
              <a:srgbClr val="FF5050"/>
            </a:solidFill>
            <a:ln w="9525">
              <a:solidFill>
                <a:srgbClr val="FF5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362" name="AutoShape 35"/>
            <p:cNvSpPr>
              <a:spLocks noChangeAspect="1" noChangeArrowheads="1"/>
            </p:cNvSpPr>
            <p:nvPr/>
          </p:nvSpPr>
          <p:spPr bwMode="auto">
            <a:xfrm rot="-3454461">
              <a:off x="3590" y="2437"/>
              <a:ext cx="154" cy="499"/>
            </a:xfrm>
            <a:prstGeom prst="curvedLeftArrow">
              <a:avLst>
                <a:gd name="adj1" fmla="val 64805"/>
                <a:gd name="adj2" fmla="val 129610"/>
                <a:gd name="adj3" fmla="val 33333"/>
              </a:avLst>
            </a:prstGeom>
            <a:solidFill>
              <a:srgbClr val="FF5050"/>
            </a:solidFill>
            <a:ln w="9525">
              <a:solidFill>
                <a:srgbClr val="FF5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4341" name="Text Box 36"/>
          <p:cNvSpPr txBox="1">
            <a:spLocks noChangeArrowheads="1"/>
          </p:cNvSpPr>
          <p:nvPr/>
        </p:nvSpPr>
        <p:spPr bwMode="auto">
          <a:xfrm>
            <a:off x="2895600" y="5013325"/>
            <a:ext cx="5148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>
                <a:latin typeface="Arial" charset="0"/>
              </a:rPr>
              <a:t>Conduzione nervosa rallentata o abolita !</a:t>
            </a:r>
          </a:p>
        </p:txBody>
      </p:sp>
      <p:sp>
        <p:nvSpPr>
          <p:cNvPr id="14342" name="WordArt 37"/>
          <p:cNvSpPr>
            <a:spLocks noChangeArrowheads="1" noChangeShapeType="1" noTextEdit="1"/>
          </p:cNvSpPr>
          <p:nvPr/>
        </p:nvSpPr>
        <p:spPr bwMode="auto">
          <a:xfrm>
            <a:off x="3059113" y="5157788"/>
            <a:ext cx="2233612" cy="1295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7917"/>
              </a:avLst>
            </a:prstTxWarp>
          </a:bodyPr>
          <a:lstStyle/>
          <a:p>
            <a:pPr algn="ctr"/>
            <a:r>
              <a:rPr lang="it-IT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Sintomo</a:t>
            </a:r>
          </a:p>
        </p:txBody>
      </p:sp>
      <p:sp>
        <p:nvSpPr>
          <p:cNvPr id="14343" name="WordArt 38"/>
          <p:cNvSpPr>
            <a:spLocks noChangeArrowheads="1" noChangeShapeType="1" noTextEdit="1"/>
          </p:cNvSpPr>
          <p:nvPr/>
        </p:nvSpPr>
        <p:spPr bwMode="auto">
          <a:xfrm>
            <a:off x="6019800" y="5638800"/>
            <a:ext cx="1600200" cy="990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8" lon="19439996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2700000" scaled="1"/>
                </a:gradFill>
                <a:latin typeface="Impact"/>
              </a:rPr>
              <a:t>Segno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it-IT" sz="3500" smtClean="0">
                <a:solidFill>
                  <a:schemeClr val="hlink"/>
                </a:solidFill>
                <a:latin typeface="Arial" pitchFamily="34" charset="0"/>
              </a:rPr>
              <a:t>La sclerosi multipla è una malattia infiammatoria demielinizzante del sistema nervoso centrale di tipo autoimmune che colpisce i giovani adulti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it-IT" sz="3500" smtClean="0">
                <a:latin typeface="Arial" pitchFamily="34" charset="0"/>
              </a:rPr>
              <a:t>Rappresenta la causa maggiore di disabilità neurologica del giovane adulto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defRPr/>
            </a:pPr>
            <a:endParaRPr lang="it-IT" sz="3500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>
          <a:xfrm>
            <a:off x="1506538" y="503238"/>
            <a:ext cx="6130925" cy="609600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smtClean="0">
                <a:solidFill>
                  <a:srgbClr val="FFFF00"/>
                </a:solidFill>
                <a:latin typeface="Arial" pitchFamily="34" charset="0"/>
              </a:rPr>
              <a:t>SCLEROSI MULTIPLA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rgbClr val="FFFF00"/>
                </a:solidFill>
                <a:latin typeface="Arial" pitchFamily="34" charset="0"/>
              </a:rPr>
              <a:t>SCLEROSI MULTIPLA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it-IT" sz="2600" smtClean="0">
                <a:solidFill>
                  <a:srgbClr val="FFFF00"/>
                </a:solidFill>
                <a:latin typeface="Arial" pitchFamily="34" charset="0"/>
              </a:rPr>
              <a:t>E’ caratterizzata dalla distruzione multifocale della guaina mielinica, con conservazione relativa degli assoni, perdita di oligodendrociti e formazione di una cicatrice astrocitaria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defRPr/>
            </a:pPr>
            <a:endParaRPr lang="it-IT" sz="2600" smtClean="0">
              <a:solidFill>
                <a:srgbClr val="FFFF00"/>
              </a:solidFill>
              <a:latin typeface="Arial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it-IT" sz="2600" smtClean="0">
                <a:solidFill>
                  <a:srgbClr val="FFFF00"/>
                </a:solidFill>
                <a:latin typeface="Arial" pitchFamily="34" charset="0"/>
              </a:rPr>
              <a:t>Le placche di demielinizzazione sono disseminate nel sistema nervoso centrale con una predilezione per i nervi ottici, il tronco encefalico e la sostanza bianca periventricolare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4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872</TotalTime>
  <Words>2066</Words>
  <Application>Microsoft PowerPoint</Application>
  <PresentationFormat>Presentazione su schermo (4:3)</PresentationFormat>
  <Paragraphs>428</Paragraphs>
  <Slides>61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61</vt:i4>
      </vt:variant>
    </vt:vector>
  </HeadingPairs>
  <TitlesOfParts>
    <vt:vector size="73" baseType="lpstr">
      <vt:lpstr>Garamond</vt:lpstr>
      <vt:lpstr>Arial</vt:lpstr>
      <vt:lpstr>Wingdings</vt:lpstr>
      <vt:lpstr>Calibri</vt:lpstr>
      <vt:lpstr>Comic Sans MS</vt:lpstr>
      <vt:lpstr>Times New Roman</vt:lpstr>
      <vt:lpstr>Verdana</vt:lpstr>
      <vt:lpstr>MS PGothic</vt:lpstr>
      <vt:lpstr>Monotype Corsiva</vt:lpstr>
      <vt:lpstr>Flusso</vt:lpstr>
      <vt:lpstr>Adobe Photoshop Image</vt:lpstr>
      <vt:lpstr>Immagine bitmap</vt:lpstr>
      <vt:lpstr>SCLEROSI MULTIPLA E MALATTIE DEMIELINIZZANTI</vt:lpstr>
      <vt:lpstr>MALATTIE DEMIELINIZZANTI </vt:lpstr>
      <vt:lpstr>La fibra nervosa </vt:lpstr>
      <vt:lpstr>Ruolo della guaina mielinica nella trasmissione nervosa</vt:lpstr>
      <vt:lpstr>Diapositiva 5</vt:lpstr>
      <vt:lpstr>Diapositiva 6</vt:lpstr>
      <vt:lpstr>Diapositiva 7</vt:lpstr>
      <vt:lpstr>SCLEROSI MULTIPLA </vt:lpstr>
      <vt:lpstr>SCLEROSI MULTIPLA</vt:lpstr>
      <vt:lpstr>Diapositiva 10</vt:lpstr>
      <vt:lpstr>GENETICA DELLA SM</vt:lpstr>
      <vt:lpstr>SISTEMA HLA</vt:lpstr>
      <vt:lpstr>SISTEMA HLA</vt:lpstr>
      <vt:lpstr>SISTEMA HLA</vt:lpstr>
      <vt:lpstr>Esempi di malattie immuno-mediate </vt:lpstr>
      <vt:lpstr>Diapositiva 16</vt:lpstr>
      <vt:lpstr>PATOGENESI DELLA  SM </vt:lpstr>
      <vt:lpstr>PATOGENESI DELLA  SM</vt:lpstr>
      <vt:lpstr>POSSIBILI CAUSE DI SM </vt:lpstr>
      <vt:lpstr>Malattie infettive che causano distruzione dei circuiti immunoregolatori 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Razionale dei nuovi criteri diagnostici (Mc Donald, 2001)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Compromissione cognitiva </vt:lpstr>
      <vt:lpstr>Diapositiva 36</vt:lpstr>
      <vt:lpstr>Disturbi dell’umore </vt:lpstr>
      <vt:lpstr>Diapositiva 38</vt:lpstr>
      <vt:lpstr>SCALA EDSS (Expanded Disability Status Scale) [Kurtzke, 1983]  </vt:lpstr>
      <vt:lpstr>SCALA EDSS (Expanded Disability Status Scale) [Kurtzke, 1983]</vt:lpstr>
      <vt:lpstr>Diapositiva 41</vt:lpstr>
      <vt:lpstr>STRUMENTI DI DIAGNOSI</vt:lpstr>
      <vt:lpstr>Diapositiva 43</vt:lpstr>
      <vt:lpstr>Immagine RM di neurite ottica in un caso di SM </vt:lpstr>
      <vt:lpstr>Placche Periventriculari </vt:lpstr>
      <vt:lpstr>Placche Periventriculari</vt:lpstr>
      <vt:lpstr>Classificazione del decorso della SM  </vt:lpstr>
      <vt:lpstr>Classificazione del decorso della SM </vt:lpstr>
      <vt:lpstr>Cosa è una esacerbazione o ricaduta o poussée?</vt:lpstr>
      <vt:lpstr>VARIANTI CLINICHE</vt:lpstr>
      <vt:lpstr>Sindromi clinicamente isolate [CIS]</vt:lpstr>
      <vt:lpstr>Diapositiva 52</vt:lpstr>
      <vt:lpstr>TERAPIA DELL’ATTACCO ACUTO</vt:lpstr>
      <vt:lpstr>TERAPIA IMMUNOMODULATRICE</vt:lpstr>
      <vt:lpstr> “Disease-Modifying Drugs” </vt:lpstr>
      <vt:lpstr>FARMACI IMMUNOMODULATORI</vt:lpstr>
      <vt:lpstr>TERAPIE SINTOMATICHE   </vt:lpstr>
      <vt:lpstr>TERAPIA RIABILITATIVA: obiettivi  </vt:lpstr>
      <vt:lpstr>TERAPIA RIABILITATIVA</vt:lpstr>
      <vt:lpstr> MALATTIE DEMIELINIZZANTI</vt:lpstr>
      <vt:lpstr>MALATTIE DEMIELINIZZANTI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SCLEROSI MULTIPLA E MALATTIE DEMIELINIZZANTI</dc:title>
  <dc:creator>Pc Cel2000</dc:creator>
  <cp:lastModifiedBy>Diego</cp:lastModifiedBy>
  <cp:revision>37</cp:revision>
  <dcterms:created xsi:type="dcterms:W3CDTF">2007-03-19T16:43:16Z</dcterms:created>
  <dcterms:modified xsi:type="dcterms:W3CDTF">2015-02-20T06:43:43Z</dcterms:modified>
</cp:coreProperties>
</file>